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7"/>
  </p:notesMasterIdLst>
  <p:handoutMasterIdLst>
    <p:handoutMasterId r:id="rId28"/>
  </p:handoutMasterIdLst>
  <p:sldIdLst>
    <p:sldId id="418" r:id="rId2"/>
    <p:sldId id="438" r:id="rId3"/>
    <p:sldId id="447" r:id="rId4"/>
    <p:sldId id="442" r:id="rId5"/>
    <p:sldId id="448" r:id="rId6"/>
    <p:sldId id="440" r:id="rId7"/>
    <p:sldId id="441" r:id="rId8"/>
    <p:sldId id="443" r:id="rId9"/>
    <p:sldId id="446" r:id="rId10"/>
    <p:sldId id="451" r:id="rId11"/>
    <p:sldId id="452" r:id="rId12"/>
    <p:sldId id="453" r:id="rId13"/>
    <p:sldId id="457" r:id="rId14"/>
    <p:sldId id="454" r:id="rId15"/>
    <p:sldId id="455" r:id="rId16"/>
    <p:sldId id="456" r:id="rId17"/>
    <p:sldId id="458" r:id="rId18"/>
    <p:sldId id="459" r:id="rId19"/>
    <p:sldId id="461" r:id="rId20"/>
    <p:sldId id="435" r:id="rId21"/>
    <p:sldId id="420" r:id="rId22"/>
    <p:sldId id="436" r:id="rId23"/>
    <p:sldId id="444" r:id="rId24"/>
    <p:sldId id="445" r:id="rId25"/>
    <p:sldId id="450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55979A"/>
    <a:srgbClr val="4CBBDC"/>
    <a:srgbClr val="00BBD6"/>
    <a:srgbClr val="E28846"/>
    <a:srgbClr val="E25E47"/>
    <a:srgbClr val="A6A6A6"/>
    <a:srgbClr val="528F97"/>
    <a:srgbClr val="3CA8EB"/>
    <a:srgbClr val="00AF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75" autoAdjust="0"/>
    <p:restoredTop sz="83333" autoAdjust="0"/>
  </p:normalViewPr>
  <p:slideViewPr>
    <p:cSldViewPr snapToGrid="0">
      <p:cViewPr varScale="1">
        <p:scale>
          <a:sx n="74" d="100"/>
          <a:sy n="74" d="100"/>
        </p:scale>
        <p:origin x="902" y="72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58" d="100"/>
          <a:sy n="158" d="100"/>
        </p:scale>
        <p:origin x="-5736" y="-67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8549C3-F05A-4F69-8592-2EBAD3050AAF}" type="datetimeFigureOut">
              <a:rPr lang="de-DE" smtClean="0"/>
              <a:t>30.05.2015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98928D-362F-4E55-B754-E7A7949612F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481218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0B4973-4EDF-4796-AF77-6AA3D0568153}" type="datetimeFigureOut">
              <a:rPr lang="en-GB" smtClean="0"/>
              <a:t>30/05/2015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127691-B016-4ED0-A184-2E54169FBE42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45648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64032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Spark plan???</a:t>
            </a:r>
            <a:r>
              <a:rPr lang="de-DE" baseline="0" dirty="0" smtClean="0"/>
              <a:t> Design </a:t>
            </a:r>
            <a:r>
              <a:rPr lang="de-DE" baseline="0" dirty="0" err="1" smtClean="0"/>
              <a:t>decisions</a:t>
            </a:r>
            <a:r>
              <a:rPr lang="de-DE" baseline="0" dirty="0" smtClean="0"/>
              <a:t>?</a:t>
            </a:r>
          </a:p>
          <a:p>
            <a:endParaRPr lang="de-DE" baseline="0" dirty="0" smtClean="0"/>
          </a:p>
          <a:p>
            <a:r>
              <a:rPr lang="de-DE" baseline="0" dirty="0" smtClean="0"/>
              <a:t>Alternative: Color </a:t>
            </a:r>
            <a:r>
              <a:rPr lang="de-DE" baseline="0" dirty="0" err="1" smtClean="0"/>
              <a:t>coding</a:t>
            </a:r>
            <a:r>
              <a:rPr lang="de-DE" baseline="0" dirty="0" smtClean="0"/>
              <a:t> -&gt; but </a:t>
            </a:r>
            <a:r>
              <a:rPr lang="de-DE" baseline="0" dirty="0" err="1" smtClean="0"/>
              <a:t>used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dense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graphs</a:t>
            </a:r>
            <a:r>
              <a:rPr lang="de-DE" baseline="0" dirty="0" smtClean="0"/>
              <a:t> (also </a:t>
            </a:r>
            <a:r>
              <a:rPr lang="de-DE" baseline="0" dirty="0" err="1" smtClean="0"/>
              <a:t>only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some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thousands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nodes</a:t>
            </a:r>
            <a:r>
              <a:rPr lang="de-DE" baseline="0" dirty="0" smtClean="0"/>
              <a:t>); </a:t>
            </a:r>
            <a:r>
              <a:rPr lang="de-DE" baseline="0" dirty="0" err="1" smtClean="0"/>
              <a:t>ours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very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sparse</a:t>
            </a:r>
            <a:endParaRPr lang="de-DE" baseline="0" dirty="0" smtClean="0"/>
          </a:p>
          <a:p>
            <a:endParaRPr lang="de-DE" baseline="0" dirty="0" smtClean="0"/>
          </a:p>
          <a:p>
            <a:r>
              <a:rPr lang="de-DE" baseline="0" dirty="0" err="1" smtClean="0"/>
              <a:t>Truss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calculation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expressed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quite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well</a:t>
            </a:r>
            <a:r>
              <a:rPr lang="de-DE" baseline="0" dirty="0" smtClean="0"/>
              <a:t> in Spark (Map/</a:t>
            </a:r>
            <a:r>
              <a:rPr lang="de-DE" baseline="0" dirty="0" err="1" smtClean="0"/>
              <a:t>Reduce</a:t>
            </a:r>
            <a:r>
              <a:rPr lang="de-DE" baseline="0" dirty="0" smtClean="0"/>
              <a:t>/</a:t>
            </a:r>
            <a:r>
              <a:rPr lang="de-DE" baseline="0" dirty="0" err="1" smtClean="0"/>
              <a:t>Join</a:t>
            </a:r>
            <a:r>
              <a:rPr lang="de-DE" baseline="0" dirty="0" smtClean="0"/>
              <a:t>); </a:t>
            </a:r>
            <a:r>
              <a:rPr lang="de-DE" baseline="0" dirty="0" err="1" smtClean="0"/>
              <a:t>Remaining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clique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calculation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not in Spark </a:t>
            </a:r>
            <a:r>
              <a:rPr lang="de-DE" baseline="0" dirty="0" err="1" smtClean="0"/>
              <a:t>since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trusses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already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distributed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trusses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should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comparably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small</a:t>
            </a:r>
            <a:endParaRPr lang="en-US" baseline="0" dirty="0" smtClean="0"/>
          </a:p>
          <a:p>
            <a:r>
              <a:rPr lang="de-DE" baseline="0" dirty="0" smtClean="0"/>
              <a:t>Implementation Highlights??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90220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Spark plan???</a:t>
            </a:r>
            <a:r>
              <a:rPr lang="de-DE" baseline="0" dirty="0" smtClean="0"/>
              <a:t> Design </a:t>
            </a:r>
            <a:r>
              <a:rPr lang="de-DE" baseline="0" dirty="0" err="1" smtClean="0"/>
              <a:t>decisions</a:t>
            </a:r>
            <a:r>
              <a:rPr lang="de-DE" baseline="0" dirty="0" smtClean="0"/>
              <a:t>?</a:t>
            </a:r>
          </a:p>
          <a:p>
            <a:endParaRPr lang="de-DE" baseline="0" dirty="0" smtClean="0"/>
          </a:p>
          <a:p>
            <a:r>
              <a:rPr lang="de-DE" baseline="0" dirty="0" smtClean="0"/>
              <a:t>Alternative: Color </a:t>
            </a:r>
            <a:r>
              <a:rPr lang="de-DE" baseline="0" dirty="0" err="1" smtClean="0"/>
              <a:t>coding</a:t>
            </a:r>
            <a:r>
              <a:rPr lang="de-DE" baseline="0" dirty="0" smtClean="0"/>
              <a:t> -&gt; but </a:t>
            </a:r>
            <a:r>
              <a:rPr lang="de-DE" baseline="0" dirty="0" err="1" smtClean="0"/>
              <a:t>used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dense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graphs</a:t>
            </a:r>
            <a:r>
              <a:rPr lang="de-DE" baseline="0" dirty="0" smtClean="0"/>
              <a:t> (also </a:t>
            </a:r>
            <a:r>
              <a:rPr lang="de-DE" baseline="0" dirty="0" err="1" smtClean="0"/>
              <a:t>only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some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thousands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nodes</a:t>
            </a:r>
            <a:r>
              <a:rPr lang="de-DE" baseline="0" dirty="0" smtClean="0"/>
              <a:t>); </a:t>
            </a:r>
            <a:r>
              <a:rPr lang="de-DE" baseline="0" dirty="0" err="1" smtClean="0"/>
              <a:t>ours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very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sparse</a:t>
            </a:r>
            <a:endParaRPr lang="de-DE" baseline="0" dirty="0" smtClean="0"/>
          </a:p>
          <a:p>
            <a:endParaRPr lang="de-DE" baseline="0" dirty="0" smtClean="0"/>
          </a:p>
          <a:p>
            <a:r>
              <a:rPr lang="de-DE" baseline="0" dirty="0" err="1" smtClean="0"/>
              <a:t>Truss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calculation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expressed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quite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well</a:t>
            </a:r>
            <a:r>
              <a:rPr lang="de-DE" baseline="0" dirty="0" smtClean="0"/>
              <a:t> in Spark (Map/</a:t>
            </a:r>
            <a:r>
              <a:rPr lang="de-DE" baseline="0" dirty="0" err="1" smtClean="0"/>
              <a:t>Reduce</a:t>
            </a:r>
            <a:r>
              <a:rPr lang="de-DE" baseline="0" dirty="0" smtClean="0"/>
              <a:t>/</a:t>
            </a:r>
            <a:r>
              <a:rPr lang="de-DE" baseline="0" dirty="0" err="1" smtClean="0"/>
              <a:t>Join</a:t>
            </a:r>
            <a:r>
              <a:rPr lang="de-DE" baseline="0" dirty="0" smtClean="0"/>
              <a:t>); </a:t>
            </a:r>
            <a:r>
              <a:rPr lang="de-DE" baseline="0" dirty="0" err="1" smtClean="0"/>
              <a:t>Remaining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clique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calculation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not in Spark </a:t>
            </a:r>
            <a:r>
              <a:rPr lang="de-DE" baseline="0" dirty="0" err="1" smtClean="0"/>
              <a:t>since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trusses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already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distributed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trusses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should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comparably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small</a:t>
            </a:r>
            <a:endParaRPr lang="en-US" baseline="0" dirty="0" smtClean="0"/>
          </a:p>
          <a:p>
            <a:r>
              <a:rPr lang="de-DE" baseline="0" dirty="0" smtClean="0"/>
              <a:t>Implementation Highlights??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70781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Spark plan???</a:t>
            </a:r>
            <a:r>
              <a:rPr lang="de-DE" baseline="0" dirty="0" smtClean="0"/>
              <a:t> Design </a:t>
            </a:r>
            <a:r>
              <a:rPr lang="de-DE" baseline="0" dirty="0" err="1" smtClean="0"/>
              <a:t>decisions</a:t>
            </a:r>
            <a:r>
              <a:rPr lang="de-DE" baseline="0" dirty="0" smtClean="0"/>
              <a:t>?</a:t>
            </a:r>
          </a:p>
          <a:p>
            <a:endParaRPr lang="de-DE" baseline="0" dirty="0" smtClean="0"/>
          </a:p>
          <a:p>
            <a:r>
              <a:rPr lang="de-DE" baseline="0" dirty="0" smtClean="0"/>
              <a:t>Alternative: Color </a:t>
            </a:r>
            <a:r>
              <a:rPr lang="de-DE" baseline="0" dirty="0" err="1" smtClean="0"/>
              <a:t>coding</a:t>
            </a:r>
            <a:r>
              <a:rPr lang="de-DE" baseline="0" dirty="0" smtClean="0"/>
              <a:t> -&gt; but </a:t>
            </a:r>
            <a:r>
              <a:rPr lang="de-DE" baseline="0" dirty="0" err="1" smtClean="0"/>
              <a:t>used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dense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graphs</a:t>
            </a:r>
            <a:r>
              <a:rPr lang="de-DE" baseline="0" dirty="0" smtClean="0"/>
              <a:t> (also </a:t>
            </a:r>
            <a:r>
              <a:rPr lang="de-DE" baseline="0" dirty="0" err="1" smtClean="0"/>
              <a:t>only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some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thousands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nodes</a:t>
            </a:r>
            <a:r>
              <a:rPr lang="de-DE" baseline="0" dirty="0" smtClean="0"/>
              <a:t>); </a:t>
            </a:r>
            <a:r>
              <a:rPr lang="de-DE" baseline="0" dirty="0" err="1" smtClean="0"/>
              <a:t>ours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very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sparse</a:t>
            </a:r>
            <a:endParaRPr lang="de-DE" baseline="0" dirty="0" smtClean="0"/>
          </a:p>
          <a:p>
            <a:endParaRPr lang="de-DE" baseline="0" dirty="0" smtClean="0"/>
          </a:p>
          <a:p>
            <a:r>
              <a:rPr lang="de-DE" baseline="0" dirty="0" err="1" smtClean="0"/>
              <a:t>Truss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calculation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expressed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quite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well</a:t>
            </a:r>
            <a:r>
              <a:rPr lang="de-DE" baseline="0" dirty="0" smtClean="0"/>
              <a:t> in Spark (Map/</a:t>
            </a:r>
            <a:r>
              <a:rPr lang="de-DE" baseline="0" dirty="0" err="1" smtClean="0"/>
              <a:t>Reduce</a:t>
            </a:r>
            <a:r>
              <a:rPr lang="de-DE" baseline="0" dirty="0" smtClean="0"/>
              <a:t>/</a:t>
            </a:r>
            <a:r>
              <a:rPr lang="de-DE" baseline="0" dirty="0" err="1" smtClean="0"/>
              <a:t>Join</a:t>
            </a:r>
            <a:r>
              <a:rPr lang="de-DE" baseline="0" dirty="0" smtClean="0"/>
              <a:t>); </a:t>
            </a:r>
            <a:r>
              <a:rPr lang="de-DE" baseline="0" dirty="0" err="1" smtClean="0"/>
              <a:t>Remaining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clique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calculation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not in Spark </a:t>
            </a:r>
            <a:r>
              <a:rPr lang="de-DE" baseline="0" dirty="0" err="1" smtClean="0"/>
              <a:t>since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trusses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already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distributed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trusses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should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comparably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small</a:t>
            </a:r>
            <a:endParaRPr lang="en-US" baseline="0" dirty="0" smtClean="0"/>
          </a:p>
          <a:p>
            <a:r>
              <a:rPr lang="de-DE" baseline="0" dirty="0" smtClean="0"/>
              <a:t>Implementation Highlights??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14576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Spark plan???</a:t>
            </a:r>
            <a:r>
              <a:rPr lang="de-DE" baseline="0" dirty="0" smtClean="0"/>
              <a:t> Design </a:t>
            </a:r>
            <a:r>
              <a:rPr lang="de-DE" baseline="0" dirty="0" err="1" smtClean="0"/>
              <a:t>decisions</a:t>
            </a:r>
            <a:r>
              <a:rPr lang="de-DE" baseline="0" dirty="0" smtClean="0"/>
              <a:t>?</a:t>
            </a:r>
          </a:p>
          <a:p>
            <a:endParaRPr lang="de-DE" baseline="0" dirty="0" smtClean="0"/>
          </a:p>
          <a:p>
            <a:r>
              <a:rPr lang="de-DE" baseline="0" dirty="0" smtClean="0"/>
              <a:t>Alternative: Color </a:t>
            </a:r>
            <a:r>
              <a:rPr lang="de-DE" baseline="0" dirty="0" err="1" smtClean="0"/>
              <a:t>coding</a:t>
            </a:r>
            <a:r>
              <a:rPr lang="de-DE" baseline="0" dirty="0" smtClean="0"/>
              <a:t> -&gt; but </a:t>
            </a:r>
            <a:r>
              <a:rPr lang="de-DE" baseline="0" dirty="0" err="1" smtClean="0"/>
              <a:t>used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dense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graphs</a:t>
            </a:r>
            <a:r>
              <a:rPr lang="de-DE" baseline="0" dirty="0" smtClean="0"/>
              <a:t> (also </a:t>
            </a:r>
            <a:r>
              <a:rPr lang="de-DE" baseline="0" dirty="0" err="1" smtClean="0"/>
              <a:t>only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some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thousands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nodes</a:t>
            </a:r>
            <a:r>
              <a:rPr lang="de-DE" baseline="0" dirty="0" smtClean="0"/>
              <a:t>); </a:t>
            </a:r>
            <a:r>
              <a:rPr lang="de-DE" baseline="0" dirty="0" err="1" smtClean="0"/>
              <a:t>ours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very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sparse</a:t>
            </a:r>
            <a:endParaRPr lang="de-DE" baseline="0" dirty="0" smtClean="0"/>
          </a:p>
          <a:p>
            <a:endParaRPr lang="de-DE" baseline="0" dirty="0" smtClean="0"/>
          </a:p>
          <a:p>
            <a:r>
              <a:rPr lang="de-DE" baseline="0" dirty="0" err="1" smtClean="0"/>
              <a:t>Truss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calculation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expressed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quite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well</a:t>
            </a:r>
            <a:r>
              <a:rPr lang="de-DE" baseline="0" dirty="0" smtClean="0"/>
              <a:t> in Spark (Map/</a:t>
            </a:r>
            <a:r>
              <a:rPr lang="de-DE" baseline="0" dirty="0" err="1" smtClean="0"/>
              <a:t>Reduce</a:t>
            </a:r>
            <a:r>
              <a:rPr lang="de-DE" baseline="0" dirty="0" smtClean="0"/>
              <a:t>/</a:t>
            </a:r>
            <a:r>
              <a:rPr lang="de-DE" baseline="0" dirty="0" err="1" smtClean="0"/>
              <a:t>Join</a:t>
            </a:r>
            <a:r>
              <a:rPr lang="de-DE" baseline="0" dirty="0" smtClean="0"/>
              <a:t>); </a:t>
            </a:r>
            <a:r>
              <a:rPr lang="de-DE" baseline="0" dirty="0" err="1" smtClean="0"/>
              <a:t>Remaining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clique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calculation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not in Spark </a:t>
            </a:r>
            <a:r>
              <a:rPr lang="de-DE" baseline="0" dirty="0" err="1" smtClean="0"/>
              <a:t>since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trusses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already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distributed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trusses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should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comparably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small</a:t>
            </a:r>
            <a:endParaRPr lang="en-US" baseline="0" dirty="0" smtClean="0"/>
          </a:p>
          <a:p>
            <a:r>
              <a:rPr lang="de-DE" baseline="0" dirty="0" smtClean="0"/>
              <a:t>Implementation Highlights??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01929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Spark plan???</a:t>
            </a:r>
            <a:r>
              <a:rPr lang="de-DE" baseline="0" dirty="0" smtClean="0"/>
              <a:t> Design </a:t>
            </a:r>
            <a:r>
              <a:rPr lang="de-DE" baseline="0" dirty="0" err="1" smtClean="0"/>
              <a:t>decisions</a:t>
            </a:r>
            <a:r>
              <a:rPr lang="de-DE" baseline="0" dirty="0" smtClean="0"/>
              <a:t>?</a:t>
            </a:r>
          </a:p>
          <a:p>
            <a:endParaRPr lang="de-DE" baseline="0" dirty="0" smtClean="0"/>
          </a:p>
          <a:p>
            <a:r>
              <a:rPr lang="de-DE" baseline="0" dirty="0" smtClean="0"/>
              <a:t>Alternative: Color </a:t>
            </a:r>
            <a:r>
              <a:rPr lang="de-DE" baseline="0" dirty="0" err="1" smtClean="0"/>
              <a:t>coding</a:t>
            </a:r>
            <a:r>
              <a:rPr lang="de-DE" baseline="0" dirty="0" smtClean="0"/>
              <a:t> -&gt; but </a:t>
            </a:r>
            <a:r>
              <a:rPr lang="de-DE" baseline="0" dirty="0" err="1" smtClean="0"/>
              <a:t>used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dense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graphs</a:t>
            </a:r>
            <a:r>
              <a:rPr lang="de-DE" baseline="0" dirty="0" smtClean="0"/>
              <a:t> (also </a:t>
            </a:r>
            <a:r>
              <a:rPr lang="de-DE" baseline="0" dirty="0" err="1" smtClean="0"/>
              <a:t>only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some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thousands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nodes</a:t>
            </a:r>
            <a:r>
              <a:rPr lang="de-DE" baseline="0" dirty="0" smtClean="0"/>
              <a:t>); </a:t>
            </a:r>
            <a:r>
              <a:rPr lang="de-DE" baseline="0" dirty="0" err="1" smtClean="0"/>
              <a:t>ours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very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sparse</a:t>
            </a:r>
            <a:endParaRPr lang="de-DE" baseline="0" dirty="0" smtClean="0"/>
          </a:p>
          <a:p>
            <a:endParaRPr lang="de-DE" baseline="0" dirty="0" smtClean="0"/>
          </a:p>
          <a:p>
            <a:r>
              <a:rPr lang="de-DE" baseline="0" dirty="0" err="1" smtClean="0"/>
              <a:t>Truss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calculation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expressed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quite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well</a:t>
            </a:r>
            <a:r>
              <a:rPr lang="de-DE" baseline="0" dirty="0" smtClean="0"/>
              <a:t> in Spark (Map/</a:t>
            </a:r>
            <a:r>
              <a:rPr lang="de-DE" baseline="0" dirty="0" err="1" smtClean="0"/>
              <a:t>Reduce</a:t>
            </a:r>
            <a:r>
              <a:rPr lang="de-DE" baseline="0" dirty="0" smtClean="0"/>
              <a:t>/</a:t>
            </a:r>
            <a:r>
              <a:rPr lang="de-DE" baseline="0" dirty="0" err="1" smtClean="0"/>
              <a:t>Join</a:t>
            </a:r>
            <a:r>
              <a:rPr lang="de-DE" baseline="0" dirty="0" smtClean="0"/>
              <a:t>); </a:t>
            </a:r>
            <a:r>
              <a:rPr lang="de-DE" baseline="0" dirty="0" err="1" smtClean="0"/>
              <a:t>Remaining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clique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calculation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not in Spark </a:t>
            </a:r>
            <a:r>
              <a:rPr lang="de-DE" baseline="0" dirty="0" err="1" smtClean="0"/>
              <a:t>since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trusses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already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distributed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trusses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should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comparably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small</a:t>
            </a:r>
            <a:endParaRPr lang="en-US" baseline="0" dirty="0" smtClean="0"/>
          </a:p>
          <a:p>
            <a:r>
              <a:rPr lang="de-DE" baseline="0" dirty="0" smtClean="0"/>
              <a:t>Implementation Highlights??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71082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Spark plan???</a:t>
            </a:r>
            <a:r>
              <a:rPr lang="de-DE" baseline="0" dirty="0" smtClean="0"/>
              <a:t> Design </a:t>
            </a:r>
            <a:r>
              <a:rPr lang="de-DE" baseline="0" dirty="0" err="1" smtClean="0"/>
              <a:t>decisions</a:t>
            </a:r>
            <a:r>
              <a:rPr lang="de-DE" baseline="0" dirty="0" smtClean="0"/>
              <a:t>?</a:t>
            </a:r>
          </a:p>
          <a:p>
            <a:endParaRPr lang="de-DE" baseline="0" dirty="0" smtClean="0"/>
          </a:p>
          <a:p>
            <a:r>
              <a:rPr lang="de-DE" baseline="0" dirty="0" smtClean="0"/>
              <a:t>Alternative: Color </a:t>
            </a:r>
            <a:r>
              <a:rPr lang="de-DE" baseline="0" dirty="0" err="1" smtClean="0"/>
              <a:t>coding</a:t>
            </a:r>
            <a:r>
              <a:rPr lang="de-DE" baseline="0" dirty="0" smtClean="0"/>
              <a:t> -&gt; but </a:t>
            </a:r>
            <a:r>
              <a:rPr lang="de-DE" baseline="0" dirty="0" err="1" smtClean="0"/>
              <a:t>used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dense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graphs</a:t>
            </a:r>
            <a:r>
              <a:rPr lang="de-DE" baseline="0" dirty="0" smtClean="0"/>
              <a:t> (also </a:t>
            </a:r>
            <a:r>
              <a:rPr lang="de-DE" baseline="0" dirty="0" err="1" smtClean="0"/>
              <a:t>only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some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thousands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nodes</a:t>
            </a:r>
            <a:r>
              <a:rPr lang="de-DE" baseline="0" dirty="0" smtClean="0"/>
              <a:t>); </a:t>
            </a:r>
            <a:r>
              <a:rPr lang="de-DE" baseline="0" dirty="0" err="1" smtClean="0"/>
              <a:t>ours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very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sparse</a:t>
            </a:r>
            <a:endParaRPr lang="de-DE" baseline="0" dirty="0" smtClean="0"/>
          </a:p>
          <a:p>
            <a:endParaRPr lang="de-DE" baseline="0" dirty="0" smtClean="0"/>
          </a:p>
          <a:p>
            <a:r>
              <a:rPr lang="de-DE" baseline="0" dirty="0" err="1" smtClean="0"/>
              <a:t>Truss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calculation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expressed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quite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well</a:t>
            </a:r>
            <a:r>
              <a:rPr lang="de-DE" baseline="0" dirty="0" smtClean="0"/>
              <a:t> in Spark (Map/</a:t>
            </a:r>
            <a:r>
              <a:rPr lang="de-DE" baseline="0" dirty="0" err="1" smtClean="0"/>
              <a:t>Reduce</a:t>
            </a:r>
            <a:r>
              <a:rPr lang="de-DE" baseline="0" dirty="0" smtClean="0"/>
              <a:t>/</a:t>
            </a:r>
            <a:r>
              <a:rPr lang="de-DE" baseline="0" dirty="0" err="1" smtClean="0"/>
              <a:t>Join</a:t>
            </a:r>
            <a:r>
              <a:rPr lang="de-DE" baseline="0" dirty="0" smtClean="0"/>
              <a:t>); </a:t>
            </a:r>
            <a:r>
              <a:rPr lang="de-DE" baseline="0" dirty="0" err="1" smtClean="0"/>
              <a:t>Remaining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clique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calculation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not in Spark </a:t>
            </a:r>
            <a:r>
              <a:rPr lang="de-DE" baseline="0" dirty="0" err="1" smtClean="0"/>
              <a:t>since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trusses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already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distributed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trusses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should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comparably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small</a:t>
            </a:r>
            <a:endParaRPr lang="en-US" baseline="0" dirty="0" smtClean="0"/>
          </a:p>
          <a:p>
            <a:r>
              <a:rPr lang="de-DE" baseline="0" dirty="0" smtClean="0"/>
              <a:t>Implementation Highlights??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23664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Spark plan???</a:t>
            </a:r>
            <a:r>
              <a:rPr lang="de-DE" baseline="0" dirty="0" smtClean="0"/>
              <a:t> Design </a:t>
            </a:r>
            <a:r>
              <a:rPr lang="de-DE" baseline="0" dirty="0" err="1" smtClean="0"/>
              <a:t>decisions</a:t>
            </a:r>
            <a:r>
              <a:rPr lang="de-DE" baseline="0" dirty="0" smtClean="0"/>
              <a:t>?</a:t>
            </a:r>
          </a:p>
          <a:p>
            <a:endParaRPr lang="de-DE" baseline="0" dirty="0" smtClean="0"/>
          </a:p>
          <a:p>
            <a:r>
              <a:rPr lang="de-DE" baseline="0" dirty="0" smtClean="0"/>
              <a:t>Alternative: Color </a:t>
            </a:r>
            <a:r>
              <a:rPr lang="de-DE" baseline="0" dirty="0" err="1" smtClean="0"/>
              <a:t>coding</a:t>
            </a:r>
            <a:r>
              <a:rPr lang="de-DE" baseline="0" dirty="0" smtClean="0"/>
              <a:t> -&gt; but </a:t>
            </a:r>
            <a:r>
              <a:rPr lang="de-DE" baseline="0" dirty="0" err="1" smtClean="0"/>
              <a:t>used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dense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graphs</a:t>
            </a:r>
            <a:r>
              <a:rPr lang="de-DE" baseline="0" dirty="0" smtClean="0"/>
              <a:t> (also </a:t>
            </a:r>
            <a:r>
              <a:rPr lang="de-DE" baseline="0" dirty="0" err="1" smtClean="0"/>
              <a:t>only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some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thousands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nodes</a:t>
            </a:r>
            <a:r>
              <a:rPr lang="de-DE" baseline="0" dirty="0" smtClean="0"/>
              <a:t>); </a:t>
            </a:r>
            <a:r>
              <a:rPr lang="de-DE" baseline="0" dirty="0" err="1" smtClean="0"/>
              <a:t>ours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very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sparse</a:t>
            </a:r>
            <a:endParaRPr lang="de-DE" baseline="0" dirty="0" smtClean="0"/>
          </a:p>
          <a:p>
            <a:endParaRPr lang="de-DE" baseline="0" dirty="0" smtClean="0"/>
          </a:p>
          <a:p>
            <a:r>
              <a:rPr lang="de-DE" baseline="0" dirty="0" err="1" smtClean="0"/>
              <a:t>Truss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calculation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expressed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quite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well</a:t>
            </a:r>
            <a:r>
              <a:rPr lang="de-DE" baseline="0" dirty="0" smtClean="0"/>
              <a:t> in Spark (Map/</a:t>
            </a:r>
            <a:r>
              <a:rPr lang="de-DE" baseline="0" dirty="0" err="1" smtClean="0"/>
              <a:t>Reduce</a:t>
            </a:r>
            <a:r>
              <a:rPr lang="de-DE" baseline="0" dirty="0" smtClean="0"/>
              <a:t>/</a:t>
            </a:r>
            <a:r>
              <a:rPr lang="de-DE" baseline="0" dirty="0" err="1" smtClean="0"/>
              <a:t>Join</a:t>
            </a:r>
            <a:r>
              <a:rPr lang="de-DE" baseline="0" dirty="0" smtClean="0"/>
              <a:t>); </a:t>
            </a:r>
            <a:r>
              <a:rPr lang="de-DE" baseline="0" dirty="0" err="1" smtClean="0"/>
              <a:t>Remaining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clique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calculation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not in Spark </a:t>
            </a:r>
            <a:r>
              <a:rPr lang="de-DE" baseline="0" dirty="0" err="1" smtClean="0"/>
              <a:t>since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trusses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already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distributed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trusses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should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comparably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small</a:t>
            </a:r>
            <a:endParaRPr lang="en-US" baseline="0" dirty="0" smtClean="0"/>
          </a:p>
          <a:p>
            <a:r>
              <a:rPr lang="de-DE" baseline="0" dirty="0" smtClean="0"/>
              <a:t>Implementation Highlights??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36374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Spark plan???</a:t>
            </a:r>
            <a:r>
              <a:rPr lang="de-DE" baseline="0" dirty="0" smtClean="0"/>
              <a:t> Design </a:t>
            </a:r>
            <a:r>
              <a:rPr lang="de-DE" baseline="0" dirty="0" err="1" smtClean="0"/>
              <a:t>decisions</a:t>
            </a:r>
            <a:r>
              <a:rPr lang="de-DE" baseline="0" dirty="0" smtClean="0"/>
              <a:t>?</a:t>
            </a:r>
          </a:p>
          <a:p>
            <a:endParaRPr lang="de-DE" baseline="0" dirty="0" smtClean="0"/>
          </a:p>
          <a:p>
            <a:r>
              <a:rPr lang="de-DE" baseline="0" dirty="0" smtClean="0"/>
              <a:t>Alternative: Color </a:t>
            </a:r>
            <a:r>
              <a:rPr lang="de-DE" baseline="0" dirty="0" err="1" smtClean="0"/>
              <a:t>coding</a:t>
            </a:r>
            <a:r>
              <a:rPr lang="de-DE" baseline="0" dirty="0" smtClean="0"/>
              <a:t> -&gt; but </a:t>
            </a:r>
            <a:r>
              <a:rPr lang="de-DE" baseline="0" dirty="0" err="1" smtClean="0"/>
              <a:t>used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dense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graphs</a:t>
            </a:r>
            <a:r>
              <a:rPr lang="de-DE" baseline="0" dirty="0" smtClean="0"/>
              <a:t> (also </a:t>
            </a:r>
            <a:r>
              <a:rPr lang="de-DE" baseline="0" dirty="0" err="1" smtClean="0"/>
              <a:t>only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some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thousands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nodes</a:t>
            </a:r>
            <a:r>
              <a:rPr lang="de-DE" baseline="0" dirty="0" smtClean="0"/>
              <a:t>); </a:t>
            </a:r>
            <a:r>
              <a:rPr lang="de-DE" baseline="0" dirty="0" err="1" smtClean="0"/>
              <a:t>ours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very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sparse</a:t>
            </a:r>
            <a:endParaRPr lang="de-DE" baseline="0" dirty="0" smtClean="0"/>
          </a:p>
          <a:p>
            <a:endParaRPr lang="de-DE" baseline="0" dirty="0" smtClean="0"/>
          </a:p>
          <a:p>
            <a:r>
              <a:rPr lang="de-DE" baseline="0" dirty="0" err="1" smtClean="0"/>
              <a:t>Truss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calculation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expressed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quite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well</a:t>
            </a:r>
            <a:r>
              <a:rPr lang="de-DE" baseline="0" dirty="0" smtClean="0"/>
              <a:t> in Spark (Map/</a:t>
            </a:r>
            <a:r>
              <a:rPr lang="de-DE" baseline="0" dirty="0" err="1" smtClean="0"/>
              <a:t>Reduce</a:t>
            </a:r>
            <a:r>
              <a:rPr lang="de-DE" baseline="0" dirty="0" smtClean="0"/>
              <a:t>/</a:t>
            </a:r>
            <a:r>
              <a:rPr lang="de-DE" baseline="0" dirty="0" err="1" smtClean="0"/>
              <a:t>Join</a:t>
            </a:r>
            <a:r>
              <a:rPr lang="de-DE" baseline="0" dirty="0" smtClean="0"/>
              <a:t>); </a:t>
            </a:r>
            <a:r>
              <a:rPr lang="de-DE" baseline="0" dirty="0" err="1" smtClean="0"/>
              <a:t>Remaining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clique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calculation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not in Spark </a:t>
            </a:r>
            <a:r>
              <a:rPr lang="de-DE" baseline="0" dirty="0" err="1" smtClean="0"/>
              <a:t>since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trusses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already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distributed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trusses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should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comparably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small</a:t>
            </a:r>
            <a:endParaRPr lang="en-US" baseline="0" dirty="0" smtClean="0"/>
          </a:p>
          <a:p>
            <a:r>
              <a:rPr lang="de-DE" baseline="0" dirty="0" smtClean="0"/>
              <a:t>Implementation Highlights??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0128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Spark plan???</a:t>
            </a:r>
            <a:r>
              <a:rPr lang="de-DE" baseline="0" dirty="0" smtClean="0"/>
              <a:t> Design </a:t>
            </a:r>
            <a:r>
              <a:rPr lang="de-DE" baseline="0" dirty="0" err="1" smtClean="0"/>
              <a:t>decisions</a:t>
            </a:r>
            <a:r>
              <a:rPr lang="de-DE" baseline="0" dirty="0" smtClean="0"/>
              <a:t>?</a:t>
            </a:r>
          </a:p>
          <a:p>
            <a:endParaRPr lang="de-DE" baseline="0" dirty="0" smtClean="0"/>
          </a:p>
          <a:p>
            <a:r>
              <a:rPr lang="de-DE" baseline="0" dirty="0" smtClean="0"/>
              <a:t>Alternative: Color </a:t>
            </a:r>
            <a:r>
              <a:rPr lang="de-DE" baseline="0" dirty="0" err="1" smtClean="0"/>
              <a:t>coding</a:t>
            </a:r>
            <a:r>
              <a:rPr lang="de-DE" baseline="0" dirty="0" smtClean="0"/>
              <a:t> -&gt; but </a:t>
            </a:r>
            <a:r>
              <a:rPr lang="de-DE" baseline="0" dirty="0" err="1" smtClean="0"/>
              <a:t>used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dense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graphs</a:t>
            </a:r>
            <a:r>
              <a:rPr lang="de-DE" baseline="0" dirty="0" smtClean="0"/>
              <a:t> (also </a:t>
            </a:r>
            <a:r>
              <a:rPr lang="de-DE" baseline="0" dirty="0" err="1" smtClean="0"/>
              <a:t>only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some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thousands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nodes</a:t>
            </a:r>
            <a:r>
              <a:rPr lang="de-DE" baseline="0" dirty="0" smtClean="0"/>
              <a:t>); </a:t>
            </a:r>
            <a:r>
              <a:rPr lang="de-DE" baseline="0" dirty="0" err="1" smtClean="0"/>
              <a:t>ours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very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sparse</a:t>
            </a:r>
            <a:endParaRPr lang="de-DE" baseline="0" dirty="0" smtClean="0"/>
          </a:p>
          <a:p>
            <a:endParaRPr lang="de-DE" baseline="0" dirty="0" smtClean="0"/>
          </a:p>
          <a:p>
            <a:r>
              <a:rPr lang="de-DE" baseline="0" dirty="0" err="1" smtClean="0"/>
              <a:t>Truss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calculation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expressed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quite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well</a:t>
            </a:r>
            <a:r>
              <a:rPr lang="de-DE" baseline="0" dirty="0" smtClean="0"/>
              <a:t> in Spark (Map/</a:t>
            </a:r>
            <a:r>
              <a:rPr lang="de-DE" baseline="0" dirty="0" err="1" smtClean="0"/>
              <a:t>Reduce</a:t>
            </a:r>
            <a:r>
              <a:rPr lang="de-DE" baseline="0" dirty="0" smtClean="0"/>
              <a:t>/</a:t>
            </a:r>
            <a:r>
              <a:rPr lang="de-DE" baseline="0" dirty="0" err="1" smtClean="0"/>
              <a:t>Join</a:t>
            </a:r>
            <a:r>
              <a:rPr lang="de-DE" baseline="0" dirty="0" smtClean="0"/>
              <a:t>); </a:t>
            </a:r>
            <a:r>
              <a:rPr lang="de-DE" baseline="0" dirty="0" err="1" smtClean="0"/>
              <a:t>Remaining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clique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calculation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not in Spark </a:t>
            </a:r>
            <a:r>
              <a:rPr lang="de-DE" baseline="0" dirty="0" err="1" smtClean="0"/>
              <a:t>since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trusses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already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distributed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trusses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should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comparably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small</a:t>
            </a:r>
            <a:endParaRPr lang="en-US" baseline="0" dirty="0" smtClean="0"/>
          </a:p>
          <a:p>
            <a:r>
              <a:rPr lang="de-DE" baseline="0" dirty="0" smtClean="0"/>
              <a:t>Implementation Highlights??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24979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59425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668433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837370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83490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154349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101249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Spark plan???</a:t>
            </a:r>
            <a:r>
              <a:rPr lang="de-DE" baseline="0" dirty="0" smtClean="0"/>
              <a:t> Design </a:t>
            </a:r>
            <a:r>
              <a:rPr lang="de-DE" baseline="0" dirty="0" err="1" smtClean="0"/>
              <a:t>decisions</a:t>
            </a:r>
            <a:r>
              <a:rPr lang="de-DE" baseline="0" dirty="0" smtClean="0"/>
              <a:t>?</a:t>
            </a:r>
          </a:p>
          <a:p>
            <a:endParaRPr lang="de-DE" baseline="0" dirty="0" smtClean="0"/>
          </a:p>
          <a:p>
            <a:r>
              <a:rPr lang="de-DE" baseline="0" dirty="0" smtClean="0"/>
              <a:t>Alternative: Color </a:t>
            </a:r>
            <a:r>
              <a:rPr lang="de-DE" baseline="0" dirty="0" err="1" smtClean="0"/>
              <a:t>coding</a:t>
            </a:r>
            <a:r>
              <a:rPr lang="de-DE" baseline="0" dirty="0" smtClean="0"/>
              <a:t> -&gt; but </a:t>
            </a:r>
            <a:r>
              <a:rPr lang="de-DE" baseline="0" dirty="0" err="1" smtClean="0"/>
              <a:t>used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dense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graphs</a:t>
            </a:r>
            <a:r>
              <a:rPr lang="de-DE" baseline="0" dirty="0" smtClean="0"/>
              <a:t> (also </a:t>
            </a:r>
            <a:r>
              <a:rPr lang="de-DE" baseline="0" dirty="0" err="1" smtClean="0"/>
              <a:t>only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some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thousands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nodes</a:t>
            </a:r>
            <a:r>
              <a:rPr lang="de-DE" baseline="0" dirty="0" smtClean="0"/>
              <a:t>); </a:t>
            </a:r>
            <a:r>
              <a:rPr lang="de-DE" baseline="0" dirty="0" err="1" smtClean="0"/>
              <a:t>ours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very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sparse</a:t>
            </a:r>
            <a:endParaRPr lang="de-DE" baseline="0" dirty="0" smtClean="0"/>
          </a:p>
          <a:p>
            <a:endParaRPr lang="de-DE" baseline="0" dirty="0" smtClean="0"/>
          </a:p>
          <a:p>
            <a:r>
              <a:rPr lang="de-DE" baseline="0" dirty="0" err="1" smtClean="0"/>
              <a:t>Truss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calculation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expressed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quite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well</a:t>
            </a:r>
            <a:r>
              <a:rPr lang="de-DE" baseline="0" dirty="0" smtClean="0"/>
              <a:t> in Spark (Map/</a:t>
            </a:r>
            <a:r>
              <a:rPr lang="de-DE" baseline="0" dirty="0" err="1" smtClean="0"/>
              <a:t>Reduce</a:t>
            </a:r>
            <a:r>
              <a:rPr lang="de-DE" baseline="0" dirty="0" smtClean="0"/>
              <a:t>/</a:t>
            </a:r>
            <a:r>
              <a:rPr lang="de-DE" baseline="0" dirty="0" err="1" smtClean="0"/>
              <a:t>Join</a:t>
            </a:r>
            <a:r>
              <a:rPr lang="de-DE" baseline="0" dirty="0" smtClean="0"/>
              <a:t>); </a:t>
            </a:r>
            <a:r>
              <a:rPr lang="de-DE" baseline="0" dirty="0" err="1" smtClean="0"/>
              <a:t>Remaining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clique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calculation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not in Spark </a:t>
            </a:r>
            <a:r>
              <a:rPr lang="de-DE" baseline="0" dirty="0" err="1" smtClean="0"/>
              <a:t>since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trusses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already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distributed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trusses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should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comparably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small</a:t>
            </a:r>
            <a:endParaRPr lang="en-US" baseline="0" dirty="0" smtClean="0"/>
          </a:p>
          <a:p>
            <a:r>
              <a:rPr lang="de-DE" baseline="0" dirty="0" smtClean="0"/>
              <a:t>Implementation Highlights??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90908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11108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Trusses</a:t>
            </a:r>
            <a:r>
              <a:rPr lang="de-DE" dirty="0" smtClean="0"/>
              <a:t>: </a:t>
            </a:r>
            <a:r>
              <a:rPr lang="de-DE" dirty="0" err="1" smtClean="0"/>
              <a:t>polynomial</a:t>
            </a:r>
            <a:r>
              <a:rPr lang="de-DE" dirty="0" smtClean="0"/>
              <a:t> time</a:t>
            </a:r>
            <a:br>
              <a:rPr lang="de-DE" dirty="0" smtClean="0"/>
            </a:br>
            <a:r>
              <a:rPr lang="de-DE" dirty="0" err="1" smtClean="0"/>
              <a:t>Cliques</a:t>
            </a:r>
            <a:r>
              <a:rPr lang="de-DE" dirty="0" smtClean="0"/>
              <a:t>: </a:t>
            </a:r>
            <a:r>
              <a:rPr lang="de-DE" dirty="0" err="1" smtClean="0"/>
              <a:t>exponential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72844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75053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44082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53575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Spark plan???</a:t>
            </a:r>
            <a:r>
              <a:rPr lang="de-DE" baseline="0" dirty="0" smtClean="0"/>
              <a:t> Design </a:t>
            </a:r>
            <a:r>
              <a:rPr lang="de-DE" baseline="0" dirty="0" err="1" smtClean="0"/>
              <a:t>decisions</a:t>
            </a:r>
            <a:r>
              <a:rPr lang="de-DE" baseline="0" dirty="0" smtClean="0"/>
              <a:t>?</a:t>
            </a:r>
          </a:p>
          <a:p>
            <a:endParaRPr lang="de-DE" baseline="0" dirty="0" smtClean="0"/>
          </a:p>
          <a:p>
            <a:r>
              <a:rPr lang="de-DE" baseline="0" dirty="0" smtClean="0"/>
              <a:t>Alternative: Color </a:t>
            </a:r>
            <a:r>
              <a:rPr lang="de-DE" baseline="0" dirty="0" err="1" smtClean="0"/>
              <a:t>coding</a:t>
            </a:r>
            <a:r>
              <a:rPr lang="de-DE" baseline="0" dirty="0" smtClean="0"/>
              <a:t> -&gt; but </a:t>
            </a:r>
            <a:r>
              <a:rPr lang="de-DE" baseline="0" dirty="0" err="1" smtClean="0"/>
              <a:t>used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dense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graphs</a:t>
            </a:r>
            <a:r>
              <a:rPr lang="de-DE" baseline="0" dirty="0" smtClean="0"/>
              <a:t> (also </a:t>
            </a:r>
            <a:r>
              <a:rPr lang="de-DE" baseline="0" dirty="0" err="1" smtClean="0"/>
              <a:t>only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some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thousands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nodes</a:t>
            </a:r>
            <a:r>
              <a:rPr lang="de-DE" baseline="0" dirty="0" smtClean="0"/>
              <a:t>); </a:t>
            </a:r>
            <a:r>
              <a:rPr lang="de-DE" baseline="0" dirty="0" err="1" smtClean="0"/>
              <a:t>ours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very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sparse</a:t>
            </a:r>
            <a:endParaRPr lang="de-DE" baseline="0" dirty="0" smtClean="0"/>
          </a:p>
          <a:p>
            <a:endParaRPr lang="de-DE" baseline="0" dirty="0" smtClean="0"/>
          </a:p>
          <a:p>
            <a:r>
              <a:rPr lang="de-DE" baseline="0" dirty="0" err="1" smtClean="0"/>
              <a:t>Truss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calculation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expressed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quite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well</a:t>
            </a:r>
            <a:r>
              <a:rPr lang="de-DE" baseline="0" dirty="0" smtClean="0"/>
              <a:t> in Spark (Map/</a:t>
            </a:r>
            <a:r>
              <a:rPr lang="de-DE" baseline="0" dirty="0" err="1" smtClean="0"/>
              <a:t>Reduce</a:t>
            </a:r>
            <a:r>
              <a:rPr lang="de-DE" baseline="0" dirty="0" smtClean="0"/>
              <a:t>/</a:t>
            </a:r>
            <a:r>
              <a:rPr lang="de-DE" baseline="0" dirty="0" err="1" smtClean="0"/>
              <a:t>Join</a:t>
            </a:r>
            <a:r>
              <a:rPr lang="de-DE" baseline="0" dirty="0" smtClean="0"/>
              <a:t>); </a:t>
            </a:r>
            <a:r>
              <a:rPr lang="de-DE" baseline="0" dirty="0" err="1" smtClean="0"/>
              <a:t>Remaining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clique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calculation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not in Spark </a:t>
            </a:r>
            <a:r>
              <a:rPr lang="de-DE" baseline="0" dirty="0" err="1" smtClean="0"/>
              <a:t>since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trusses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already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distributed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trusses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should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comparably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small</a:t>
            </a:r>
            <a:endParaRPr lang="en-US" baseline="0" dirty="0" smtClean="0"/>
          </a:p>
          <a:p>
            <a:r>
              <a:rPr lang="de-DE" baseline="0" dirty="0" smtClean="0"/>
              <a:t>Implementation Highlights??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80110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25320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B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334936"/>
            <a:ext cx="10058400" cy="959235"/>
          </a:xfrm>
        </p:spPr>
        <p:txBody>
          <a:bodyPr anchor="b">
            <a:normAutofit/>
          </a:bodyPr>
          <a:lstStyle>
            <a:lvl1pPr algn="ctr">
              <a:lnSpc>
                <a:spcPct val="100000"/>
              </a:lnSpc>
              <a:defRPr sz="3200" spc="0" baseline="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88990" y="5597013"/>
            <a:ext cx="10058400" cy="772212"/>
          </a:xfrm>
        </p:spPr>
        <p:txBody>
          <a:bodyPr>
            <a:normAutofit/>
          </a:bodyPr>
          <a:lstStyle>
            <a:lvl1pPr marL="0" indent="0" algn="ctr">
              <a:buNone/>
              <a:defRPr sz="1800" cap="none" spc="0" baseline="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pic>
        <p:nvPicPr>
          <p:cNvPr id="5" name="Picture 25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877480" y="217066"/>
            <a:ext cx="1104123" cy="5335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Picture Placeholder 2"/>
          <p:cNvSpPr>
            <a:spLocks noGrp="1"/>
          </p:cNvSpPr>
          <p:nvPr>
            <p:ph type="pic" idx="10"/>
          </p:nvPr>
        </p:nvSpPr>
        <p:spPr>
          <a:xfrm>
            <a:off x="1084006" y="1710813"/>
            <a:ext cx="10080524" cy="3436374"/>
          </a:xfrm>
          <a:blipFill>
            <a:blip r:embed="rId3"/>
            <a:srcRect/>
            <a:stretch>
              <a:fillRect l="-366" t="-5627" r="-366" b="-5627"/>
            </a:stretch>
          </a:blipFill>
          <a:ln w="6350">
            <a:solidFill>
              <a:schemeClr val="tx2"/>
            </a:solidFill>
          </a:ln>
        </p:spPr>
        <p:txBody>
          <a:bodyPr lIns="457200" tIns="457200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23619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ap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61559"/>
            <a:ext cx="11277600" cy="1002632"/>
          </a:xfrm>
        </p:spPr>
        <p:txBody>
          <a:bodyPr>
            <a:noAutofit/>
          </a:bodyPr>
          <a:lstStyle>
            <a:lvl1pPr algn="ctr">
              <a:defRPr sz="2400">
                <a:solidFill>
                  <a:schemeClr val="tx1"/>
                </a:solidFill>
              </a:defRPr>
            </a:lvl1pPr>
          </a:lstStyle>
          <a:p>
            <a:r>
              <a:rPr lang="de-DE" dirty="0" smtClean="0"/>
              <a:t>Grafikprogrammierung mit C++ und OpenGL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5376993"/>
            <a:ext cx="11277600" cy="429367"/>
          </a:xfrm>
        </p:spPr>
        <p:txBody>
          <a:bodyPr>
            <a:normAutofit/>
          </a:bodyPr>
          <a:lstStyle>
            <a:lvl1pPr marL="169863" indent="-169863" algn="ctr">
              <a:defRPr sz="20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de-DE" dirty="0" err="1" smtClean="0"/>
              <a:t>Authors</a:t>
            </a:r>
            <a:r>
              <a:rPr lang="de-DE" dirty="0" smtClean="0"/>
              <a:t> Name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1" hasCustomPrompt="1"/>
          </p:nvPr>
        </p:nvSpPr>
        <p:spPr>
          <a:xfrm>
            <a:off x="457200" y="5862017"/>
            <a:ext cx="11277600" cy="429367"/>
          </a:xfrm>
        </p:spPr>
        <p:txBody>
          <a:bodyPr>
            <a:normAutofit/>
          </a:bodyPr>
          <a:lstStyle>
            <a:lvl1pPr marL="169863" indent="-169863" algn="ctr">
              <a:defRPr sz="16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de-DE" dirty="0" smtClean="0"/>
              <a:t>Additional Information – Institut – Date – Conference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2" hasCustomPrompt="1"/>
          </p:nvPr>
        </p:nvSpPr>
        <p:spPr>
          <a:xfrm>
            <a:off x="457200" y="1119848"/>
            <a:ext cx="11277600" cy="429367"/>
          </a:xfrm>
        </p:spPr>
        <p:txBody>
          <a:bodyPr>
            <a:normAutofit/>
          </a:bodyPr>
          <a:lstStyle>
            <a:lvl1pPr marL="169863" indent="-169863" algn="ctr">
              <a:defRPr sz="18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de-DE" dirty="0" err="1" smtClean="0"/>
              <a:t>add</a:t>
            </a:r>
            <a:r>
              <a:rPr lang="de-DE" dirty="0" smtClean="0"/>
              <a:t> </a:t>
            </a:r>
            <a:r>
              <a:rPr lang="de-DE" dirty="0" err="1" smtClean="0"/>
              <a:t>more</a:t>
            </a:r>
            <a:r>
              <a:rPr lang="de-DE" dirty="0" smtClean="0"/>
              <a:t> informative </a:t>
            </a:r>
            <a:r>
              <a:rPr lang="de-DE" dirty="0" err="1" smtClean="0"/>
              <a:t>subtitle</a:t>
            </a:r>
            <a:r>
              <a:rPr lang="de-DE" dirty="0" smtClean="0"/>
              <a:t> </a:t>
            </a:r>
            <a:r>
              <a:rPr lang="de-DE" dirty="0" err="1" smtClean="0"/>
              <a:t>here</a:t>
            </a:r>
            <a:endParaRPr lang="de-DE" dirty="0" smtClean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0"/>
          </p:nvPr>
        </p:nvSpPr>
        <p:spPr>
          <a:xfrm>
            <a:off x="457199" y="1692378"/>
            <a:ext cx="11286203" cy="3473245"/>
          </a:xfrm>
          <a:blipFill>
            <a:blip r:embed="rId2"/>
            <a:srcRect/>
            <a:stretch>
              <a:fillRect l="-172" t="-12385" r="-596" b="-10897"/>
            </a:stretch>
          </a:blipFill>
          <a:ln w="6350">
            <a:solidFill>
              <a:schemeClr val="tx2"/>
            </a:solidFill>
          </a:ln>
        </p:spPr>
        <p:txBody>
          <a:bodyPr lIns="457200" tIns="457200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47462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06905"/>
            <a:ext cx="11277600" cy="5188017"/>
          </a:xfrm>
        </p:spPr>
        <p:txBody>
          <a:bodyPr/>
          <a:lstStyle>
            <a:lvl1pPr marL="169863" indent="-169863">
              <a:defRPr/>
            </a:lvl1pPr>
            <a:lvl2pPr marL="384048" indent="-182880">
              <a:buClrTx/>
              <a:buFont typeface="Arial" panose="020B0604020202020204" pitchFamily="34" charset="0"/>
              <a:buChar char="•"/>
              <a:defRPr/>
            </a:lvl2pPr>
            <a:lvl3pPr marL="566928" indent="-182880">
              <a:buClrTx/>
              <a:buFont typeface="Arial" panose="020B0604020202020204" pitchFamily="34" charset="0"/>
              <a:buChar char="•"/>
              <a:defRPr/>
            </a:lvl3pPr>
            <a:lvl4pPr marL="749808" indent="-182880">
              <a:buClrTx/>
              <a:buFont typeface="Arial" panose="020B0604020202020204" pitchFamily="34" charset="0"/>
              <a:buChar char="•"/>
              <a:defRPr/>
            </a:lvl4pPr>
            <a:lvl5pPr marL="932688" indent="-182880">
              <a:buClrTx/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2273B-6EF6-4A08-B7B7-1E2534C53C02}" type="datetime1">
              <a:rPr lang="en-US" smtClean="0"/>
              <a:t>5/30/2015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smtClean="0"/>
              <a:t>Graph Mining with Spark - Distributed Big Data Analytics Seminar - Tim Draeger, Ricarda Schüler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0823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26994"/>
            <a:ext cx="5396284" cy="474699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89716" y="1326995"/>
            <a:ext cx="5645922" cy="4746997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6DA39B-672E-4448-B142-625B86036061}" type="datetime1">
              <a:rPr lang="en-US" smtClean="0"/>
              <a:t>5/30/2015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smtClean="0"/>
              <a:t>Graph Mining with Spark - Distributed Big Data Analytics Seminar - Tim Draeger, Ricarda Schüler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93787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44276D-CE39-45DC-B36B-17F01DF95B94}" type="datetime1">
              <a:rPr lang="en-US" smtClean="0"/>
              <a:t>5/30/2015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smtClean="0"/>
              <a:t>Graph Mining with Spark - Distributed Big Data Analytics Seminar - Tim Draeger, Ricarda Schüler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8866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922624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4F723-5B8E-4483-94BD-D46AA36C12AE}" type="datetime1">
              <a:rPr lang="en-US" smtClean="0"/>
              <a:t>5/30/2015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smtClean="0"/>
              <a:t>Graph Mining with Spark - Distributed Big Data Analytics Seminar - Tim Draeger, Ricarda Schüler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2568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274638"/>
            <a:ext cx="2628900" cy="589756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274638"/>
            <a:ext cx="7734300" cy="5897562"/>
          </a:xfrm>
        </p:spPr>
        <p:txBody>
          <a:bodyPr vert="eaVert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3D08B-B89C-4666-978E-B384ED77016E}" type="datetime1">
              <a:rPr lang="en-US" smtClean="0"/>
              <a:t>5/30/2015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Graph Mining with Spark - Distributed Big Data Analytics Seminar - Tim Draeger, Ricarda Schüler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6516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>
            <a:spLocks noGrp="1"/>
          </p:cNvSpPr>
          <p:nvPr>
            <p:ph type="body" idx="1"/>
          </p:nvPr>
        </p:nvSpPr>
        <p:spPr>
          <a:xfrm>
            <a:off x="457200" y="1326994"/>
            <a:ext cx="5396285" cy="5531006"/>
          </a:xfrm>
          <a:prstGeom prst="rect">
            <a:avLst/>
          </a:prstGeom>
        </p:spPr>
        <p:txBody>
          <a:bodyPr/>
          <a:lstStyle>
            <a:lvl1pPr marL="0" indent="0">
              <a:buBlip>
                <a:blip r:embed="rId2"/>
              </a:buBlip>
              <a:defRPr sz="2400"/>
            </a:lvl1pPr>
            <a:lvl2pPr marL="420623" indent="-219455">
              <a:buChar char="◦"/>
              <a:defRPr sz="2400"/>
            </a:lvl2pPr>
            <a:lvl3pPr marL="658367" indent="-274319">
              <a:buChar char="◦"/>
              <a:defRPr sz="2400"/>
            </a:lvl3pPr>
            <a:lvl4pPr marL="841248" indent="-274320">
              <a:buChar char="◦"/>
              <a:defRPr sz="2400"/>
            </a:lvl4pPr>
            <a:lvl5pPr marL="1024127" indent="-274319">
              <a:buChar char="◦"/>
              <a:defRPr sz="2400"/>
            </a:lvl5pPr>
          </a:lstStyle>
          <a:p>
            <a:pPr lvl="0">
              <a:defRPr sz="1800"/>
            </a:pPr>
            <a:r>
              <a:rPr sz="2400"/>
              <a:t>Body Level One</a:t>
            </a:r>
          </a:p>
          <a:p>
            <a:pPr lvl="1">
              <a:defRPr sz="1800"/>
            </a:pPr>
            <a:r>
              <a:rPr sz="2400"/>
              <a:t>Body Level Two</a:t>
            </a:r>
          </a:p>
          <a:p>
            <a:pPr lvl="2">
              <a:defRPr sz="1800"/>
            </a:pPr>
            <a:r>
              <a:rPr sz="2400"/>
              <a:t>Body Level Three</a:t>
            </a:r>
          </a:p>
          <a:p>
            <a:pPr lvl="3">
              <a:defRPr sz="1800"/>
            </a:pPr>
            <a:r>
              <a:rPr sz="2400"/>
              <a:t>Body Level Four</a:t>
            </a:r>
          </a:p>
          <a:p>
            <a:pPr lvl="4">
              <a:defRPr sz="1800"/>
            </a:pPr>
            <a:r>
              <a:rPr sz="2400"/>
              <a:t>Body Level Five</a:t>
            </a:r>
          </a:p>
        </p:txBody>
      </p:sp>
      <p:sp>
        <p:nvSpPr>
          <p:cNvPr id="34" name="Shape 3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‹Nr.›</a:t>
            </a:fld>
            <a:endParaRPr/>
          </a:p>
        </p:txBody>
      </p:sp>
      <p:sp>
        <p:nvSpPr>
          <p:cNvPr id="35" name="Shape 3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spc="0">
                <a:solidFill>
                  <a:srgbClr val="000000"/>
                </a:solidFill>
              </a:defRPr>
            </a:pPr>
            <a:r>
              <a:rPr sz="4800" spc="-50">
                <a:solidFill>
                  <a:srgbClr val="5A6065"/>
                </a:solidFill>
              </a:rPr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3196289296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"/>
            <a:ext cx="10095440" cy="90298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26995"/>
            <a:ext cx="11277600" cy="47469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498000"/>
            <a:ext cx="959135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4"/>
                </a:solidFill>
                <a:latin typeface="+mn-lt"/>
              </a:defRPr>
            </a:lvl1pPr>
          </a:lstStyle>
          <a:p>
            <a:fld id="{C7A0EE0C-0876-48D8-921A-632856C008EF}" type="datetime1">
              <a:rPr lang="en-US" smtClean="0"/>
              <a:t>5/30/2015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811" y="6498000"/>
            <a:ext cx="9291552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cap="none" baseline="0">
                <a:solidFill>
                  <a:schemeClr val="accent4"/>
                </a:solidFill>
                <a:latin typeface="+mn-lt"/>
              </a:defRPr>
            </a:lvl1pPr>
          </a:lstStyle>
          <a:p>
            <a:pPr algn="r"/>
            <a:r>
              <a:rPr lang="en-US" smtClean="0"/>
              <a:t>Graph Mining with Spark - Distributed Big Data Analytics Seminar - Tim Draeger, Ricarda Schüler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78839" y="6498000"/>
            <a:ext cx="956798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accent4"/>
                </a:solidFill>
                <a:latin typeface="+mn-lt"/>
              </a:defRPr>
            </a:lvl1pPr>
          </a:lstStyle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13" name="Picture 25"/>
          <p:cNvPicPr>
            <a:picLocks noChangeAspect="1" noChangeArrowheads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877480" y="217066"/>
            <a:ext cx="1104123" cy="5335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77551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50" r:id="rId3"/>
    <p:sldLayoutId id="2147483652" r:id="rId4"/>
    <p:sldLayoutId id="2147483654" r:id="rId5"/>
    <p:sldLayoutId id="2147483655" r:id="rId6"/>
    <p:sldLayoutId id="2147483658" r:id="rId7"/>
    <p:sldLayoutId id="2147483659" r:id="rId8"/>
    <p:sldLayoutId id="2147483664" r:id="rId9"/>
  </p:sldLayoutIdLst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accent4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FontTx/>
        <a:buBlip>
          <a:blip r:embed="rId12"/>
        </a:buBlip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em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emf"/><Relationship Id="rId4" Type="http://schemas.openxmlformats.org/officeDocument/2006/relationships/image" Target="../media/image9.e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://polkadotimpressions.com/wp-content/uploads/2013/01/Facebook-Graph-Search1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483" b="22312"/>
          <a:stretch/>
        </p:blipFill>
        <p:spPr bwMode="auto">
          <a:xfrm>
            <a:off x="-9829" y="0"/>
            <a:ext cx="1220182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7"/>
          <p:cNvSpPr txBox="1"/>
          <p:nvPr/>
        </p:nvSpPr>
        <p:spPr>
          <a:xfrm>
            <a:off x="10718800" y="135965"/>
            <a:ext cx="1473200" cy="736600"/>
          </a:xfrm>
          <a:prstGeom prst="rect">
            <a:avLst/>
          </a:prstGeom>
          <a:solidFill>
            <a:srgbClr val="FFFFFF">
              <a:alpha val="80000"/>
            </a:srgbClr>
          </a:solidFill>
          <a:ln w="6350">
            <a:solidFill>
              <a:schemeClr val="tx2"/>
            </a:solidFill>
          </a:ln>
        </p:spPr>
        <p:txBody>
          <a:bodyPr vert="horz" wrap="square" lIns="91440" tIns="45720" rIns="91440" bIns="45720" rtlCol="0" anchor="ctr">
            <a:noAutofit/>
          </a:bodyPr>
          <a:lstStyle/>
          <a:p>
            <a:endParaRPr lang="de-DE" sz="32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-9829" y="750631"/>
            <a:ext cx="9202990" cy="885524"/>
          </a:xfrm>
          <a:prstGeom prst="rect">
            <a:avLst/>
          </a:prstGeom>
          <a:solidFill>
            <a:srgbClr val="FFFFFF">
              <a:alpha val="80000"/>
            </a:srgbClr>
          </a:solidFill>
          <a:ln w="6350">
            <a:solidFill>
              <a:schemeClr val="tx2"/>
            </a:solidFill>
          </a:ln>
        </p:spPr>
        <p:txBody>
          <a:bodyPr vert="horz" wrap="square" lIns="91440" tIns="45720" rIns="91440" bIns="45720" rtlCol="0" anchor="ctr">
            <a:noAutofit/>
          </a:bodyPr>
          <a:lstStyle/>
          <a:p>
            <a:r>
              <a:rPr lang="en-US" sz="32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	Graph Mining with Spark</a:t>
            </a:r>
            <a:r>
              <a:rPr lang="en-US" sz="1500" dirty="0">
                <a:latin typeface="Segoe UI Light" panose="020B0502040204020203" pitchFamily="34" charset="0"/>
                <a:cs typeface="Segoe UI Light" panose="020B0502040204020203" pitchFamily="34" charset="0"/>
              </a:rPr>
              <a:t/>
            </a:r>
            <a:br>
              <a:rPr lang="en-US" sz="1500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en-US" sz="15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	</a:t>
            </a:r>
            <a:r>
              <a:rPr lang="en-US" sz="1500" dirty="0" smtClean="0"/>
              <a:t>Distributed Big Data Analytics Seminar – Tim </a:t>
            </a:r>
            <a:r>
              <a:rPr lang="en-US" sz="1500" dirty="0" err="1" smtClean="0"/>
              <a:t>Draeger</a:t>
            </a:r>
            <a:r>
              <a:rPr lang="en-US" sz="1500" dirty="0" smtClean="0"/>
              <a:t>, </a:t>
            </a:r>
            <a:r>
              <a:rPr lang="en-US" sz="1500" dirty="0" err="1" smtClean="0"/>
              <a:t>Ricarda</a:t>
            </a:r>
            <a:r>
              <a:rPr lang="en-US" sz="1500" dirty="0" smtClean="0"/>
              <a:t> </a:t>
            </a:r>
            <a:r>
              <a:rPr lang="en-US" sz="1500" dirty="0" err="1" smtClean="0"/>
              <a:t>Schüler</a:t>
            </a:r>
            <a:endParaRPr lang="de-DE" sz="32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9" name="Picture 2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877480" y="217066"/>
            <a:ext cx="1104122" cy="53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17193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Implementation – </a:t>
            </a:r>
            <a:r>
              <a:rPr lang="de-DE" dirty="0" err="1" smtClean="0"/>
              <a:t>Triangle</a:t>
            </a:r>
            <a:r>
              <a:rPr lang="de-DE" dirty="0" smtClean="0"/>
              <a:t> Generation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5DD00-AEC2-4F9D-BFCB-D7BEDDFE9C32}" type="datetime1">
              <a:rPr lang="en-US" smtClean="0"/>
              <a:t>5/30/2015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Graph Mining with Spark - Distributed Big Data Analytics Seminar - Tim Draeger, Ricarda Schüler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10</a:t>
            </a:fld>
            <a:endParaRPr lang="en-US"/>
          </a:p>
        </p:txBody>
      </p:sp>
      <p:sp>
        <p:nvSpPr>
          <p:cNvPr id="8" name="Rechteck 7"/>
          <p:cNvSpPr/>
          <p:nvPr/>
        </p:nvSpPr>
        <p:spPr>
          <a:xfrm>
            <a:off x="457200" y="2410690"/>
            <a:ext cx="1808018" cy="57150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chemeClr val="bg2"/>
                </a:solidFill>
              </a:rPr>
              <a:t>KeyBy</a:t>
            </a:r>
            <a:r>
              <a:rPr lang="de-DE" dirty="0" smtClean="0">
                <a:solidFill>
                  <a:schemeClr val="bg2"/>
                </a:solidFill>
              </a:rPr>
              <a:t>(Edge.v1)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9" name="Ellipse 8"/>
          <p:cNvSpPr/>
          <p:nvPr/>
        </p:nvSpPr>
        <p:spPr>
          <a:xfrm>
            <a:off x="457200" y="1205345"/>
            <a:ext cx="1808018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RDD[Edge]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echteck 9"/>
          <p:cNvSpPr/>
          <p:nvPr/>
        </p:nvSpPr>
        <p:spPr>
          <a:xfrm>
            <a:off x="457200" y="3616035"/>
            <a:ext cx="1808018" cy="57150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chemeClr val="bg2"/>
                </a:solidFill>
              </a:rPr>
              <a:t>SelfJoin</a:t>
            </a:r>
            <a:endParaRPr lang="en-US" dirty="0">
              <a:solidFill>
                <a:schemeClr val="bg2"/>
              </a:solidFill>
            </a:endParaRPr>
          </a:p>
        </p:txBody>
      </p:sp>
      <p:cxnSp>
        <p:nvCxnSpPr>
          <p:cNvPr id="12" name="Gerade Verbindung mit Pfeil 11"/>
          <p:cNvCxnSpPr>
            <a:stCxn id="9" idx="4"/>
            <a:endCxn id="8" idx="0"/>
          </p:cNvCxnSpPr>
          <p:nvPr/>
        </p:nvCxnSpPr>
        <p:spPr>
          <a:xfrm>
            <a:off x="1361209" y="1776845"/>
            <a:ext cx="0" cy="633845"/>
          </a:xfrm>
          <a:prstGeom prst="straightConnector1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/>
          <p:cNvCxnSpPr>
            <a:stCxn id="8" idx="2"/>
            <a:endCxn id="10" idx="0"/>
          </p:cNvCxnSpPr>
          <p:nvPr/>
        </p:nvCxnSpPr>
        <p:spPr>
          <a:xfrm>
            <a:off x="1361209" y="2982190"/>
            <a:ext cx="0" cy="633845"/>
          </a:xfrm>
          <a:prstGeom prst="straightConnector1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hteck 15"/>
          <p:cNvSpPr/>
          <p:nvPr/>
        </p:nvSpPr>
        <p:spPr>
          <a:xfrm>
            <a:off x="3363190" y="1205345"/>
            <a:ext cx="1808018" cy="57150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chemeClr val="bg2"/>
                </a:solidFill>
              </a:rPr>
              <a:t>KeyBy</a:t>
            </a:r>
            <a:r>
              <a:rPr lang="de-DE" dirty="0" smtClean="0">
                <a:solidFill>
                  <a:schemeClr val="bg2"/>
                </a:solidFill>
              </a:rPr>
              <a:t>(Edge)</a:t>
            </a:r>
            <a:endParaRPr lang="en-US" dirty="0">
              <a:solidFill>
                <a:schemeClr val="bg2"/>
              </a:solidFill>
            </a:endParaRPr>
          </a:p>
        </p:txBody>
      </p:sp>
      <p:cxnSp>
        <p:nvCxnSpPr>
          <p:cNvPr id="19" name="Gerade Verbindung mit Pfeil 18"/>
          <p:cNvCxnSpPr>
            <a:stCxn id="9" idx="6"/>
            <a:endCxn id="16" idx="1"/>
          </p:cNvCxnSpPr>
          <p:nvPr/>
        </p:nvCxnSpPr>
        <p:spPr>
          <a:xfrm>
            <a:off x="2265218" y="1491095"/>
            <a:ext cx="1097972" cy="0"/>
          </a:xfrm>
          <a:prstGeom prst="straightConnector1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hteck 21"/>
          <p:cNvSpPr/>
          <p:nvPr/>
        </p:nvSpPr>
        <p:spPr>
          <a:xfrm>
            <a:off x="3363190" y="2410690"/>
            <a:ext cx="1808018" cy="57150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chemeClr val="bg2"/>
                </a:solidFill>
              </a:rPr>
              <a:t>Join</a:t>
            </a:r>
            <a:endParaRPr lang="en-US" dirty="0">
              <a:solidFill>
                <a:schemeClr val="bg2"/>
              </a:solidFill>
            </a:endParaRPr>
          </a:p>
        </p:txBody>
      </p:sp>
      <p:cxnSp>
        <p:nvCxnSpPr>
          <p:cNvPr id="26" name="Gerade Verbindung mit Pfeil 25"/>
          <p:cNvCxnSpPr>
            <a:stCxn id="16" idx="2"/>
            <a:endCxn id="22" idx="0"/>
          </p:cNvCxnSpPr>
          <p:nvPr/>
        </p:nvCxnSpPr>
        <p:spPr>
          <a:xfrm>
            <a:off x="4267199" y="1776845"/>
            <a:ext cx="0" cy="633845"/>
          </a:xfrm>
          <a:prstGeom prst="straightConnector1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hteck 26"/>
          <p:cNvSpPr/>
          <p:nvPr/>
        </p:nvSpPr>
        <p:spPr>
          <a:xfrm>
            <a:off x="3363189" y="3616035"/>
            <a:ext cx="1808018" cy="57150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bg2"/>
                </a:solidFill>
              </a:rPr>
              <a:t>Map(</a:t>
            </a:r>
            <a:r>
              <a:rPr lang="de-DE" dirty="0" err="1" smtClean="0">
                <a:solidFill>
                  <a:schemeClr val="bg2"/>
                </a:solidFill>
              </a:rPr>
              <a:t>Triangle</a:t>
            </a:r>
            <a:r>
              <a:rPr lang="de-DE" dirty="0" smtClean="0">
                <a:solidFill>
                  <a:schemeClr val="bg2"/>
                </a:solidFill>
              </a:rPr>
              <a:t>)</a:t>
            </a:r>
            <a:endParaRPr lang="en-US" dirty="0">
              <a:solidFill>
                <a:schemeClr val="bg2"/>
              </a:solidFill>
            </a:endParaRPr>
          </a:p>
        </p:txBody>
      </p:sp>
      <p:cxnSp>
        <p:nvCxnSpPr>
          <p:cNvPr id="29" name="Gerade Verbindung mit Pfeil 28"/>
          <p:cNvCxnSpPr>
            <a:stCxn id="22" idx="2"/>
            <a:endCxn id="27" idx="0"/>
          </p:cNvCxnSpPr>
          <p:nvPr/>
        </p:nvCxnSpPr>
        <p:spPr>
          <a:xfrm flipH="1">
            <a:off x="4267198" y="2982190"/>
            <a:ext cx="1" cy="633845"/>
          </a:xfrm>
          <a:prstGeom prst="straightConnector1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Ellipse 30"/>
          <p:cNvSpPr/>
          <p:nvPr/>
        </p:nvSpPr>
        <p:spPr>
          <a:xfrm>
            <a:off x="6075217" y="1850836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2" name="Ellipse 31"/>
          <p:cNvSpPr/>
          <p:nvPr/>
        </p:nvSpPr>
        <p:spPr>
          <a:xfrm>
            <a:off x="6957627" y="1850836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3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4" name="Ellipse 33"/>
          <p:cNvSpPr/>
          <p:nvPr/>
        </p:nvSpPr>
        <p:spPr>
          <a:xfrm>
            <a:off x="6516422" y="1205345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36" name="Gerader Verbinder 35"/>
          <p:cNvCxnSpPr>
            <a:stCxn id="34" idx="3"/>
            <a:endCxn id="31" idx="7"/>
          </p:cNvCxnSpPr>
          <p:nvPr/>
        </p:nvCxnSpPr>
        <p:spPr>
          <a:xfrm flipH="1">
            <a:off x="6307649" y="1435513"/>
            <a:ext cx="248652" cy="45746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/>
          <p:cNvCxnSpPr>
            <a:stCxn id="31" idx="6"/>
            <a:endCxn id="32" idx="2"/>
          </p:cNvCxnSpPr>
          <p:nvPr/>
        </p:nvCxnSpPr>
        <p:spPr>
          <a:xfrm>
            <a:off x="6347528" y="1986992"/>
            <a:ext cx="61009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r Verbinder 39"/>
          <p:cNvCxnSpPr>
            <a:stCxn id="34" idx="5"/>
            <a:endCxn id="32" idx="1"/>
          </p:cNvCxnSpPr>
          <p:nvPr/>
        </p:nvCxnSpPr>
        <p:spPr>
          <a:xfrm>
            <a:off x="6748854" y="1435513"/>
            <a:ext cx="248652" cy="45746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Ellipse 40"/>
          <p:cNvSpPr/>
          <p:nvPr/>
        </p:nvSpPr>
        <p:spPr>
          <a:xfrm>
            <a:off x="7343707" y="1205345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4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43" name="Gerader Verbinder 42"/>
          <p:cNvCxnSpPr>
            <a:stCxn id="32" idx="7"/>
            <a:endCxn id="41" idx="3"/>
          </p:cNvCxnSpPr>
          <p:nvPr/>
        </p:nvCxnSpPr>
        <p:spPr>
          <a:xfrm flipV="1">
            <a:off x="7190059" y="1435513"/>
            <a:ext cx="193527" cy="45746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Date Placeholder 3"/>
          <p:cNvSpPr txBox="1">
            <a:spLocks/>
          </p:cNvSpPr>
          <p:nvPr/>
        </p:nvSpPr>
        <p:spPr>
          <a:xfrm>
            <a:off x="457200" y="6498000"/>
            <a:ext cx="959135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E05DD00-AEC2-4F9D-BFCB-D7BEDDFE9C32}" type="datetime1">
              <a:rPr lang="en-US" smtClean="0"/>
              <a:pPr/>
              <a:t>5/30/2015</a:t>
            </a:fld>
            <a:endParaRPr lang="en-US"/>
          </a:p>
        </p:txBody>
      </p:sp>
      <p:sp>
        <p:nvSpPr>
          <p:cNvPr id="45" name="Rechteck 44"/>
          <p:cNvSpPr/>
          <p:nvPr/>
        </p:nvSpPr>
        <p:spPr>
          <a:xfrm>
            <a:off x="457200" y="4821380"/>
            <a:ext cx="1808018" cy="57150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bg2"/>
                </a:solidFill>
              </a:rPr>
              <a:t>Filter</a:t>
            </a:r>
            <a:endParaRPr lang="en-US" dirty="0">
              <a:solidFill>
                <a:schemeClr val="bg2"/>
              </a:solidFill>
            </a:endParaRPr>
          </a:p>
        </p:txBody>
      </p:sp>
      <p:cxnSp>
        <p:nvCxnSpPr>
          <p:cNvPr id="46" name="Gerade Verbindung mit Pfeil 45"/>
          <p:cNvCxnSpPr>
            <a:endCxn id="45" idx="0"/>
          </p:cNvCxnSpPr>
          <p:nvPr/>
        </p:nvCxnSpPr>
        <p:spPr>
          <a:xfrm>
            <a:off x="1361209" y="4187535"/>
            <a:ext cx="0" cy="633845"/>
          </a:xfrm>
          <a:prstGeom prst="straightConnector1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winkelte Verbindung 46"/>
          <p:cNvCxnSpPr>
            <a:stCxn id="48" idx="3"/>
          </p:cNvCxnSpPr>
          <p:nvPr/>
        </p:nvCxnSpPr>
        <p:spPr>
          <a:xfrm flipV="1">
            <a:off x="2265218" y="2696440"/>
            <a:ext cx="1097972" cy="3616034"/>
          </a:xfrm>
          <a:prstGeom prst="bentConnector3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hteck 47"/>
          <p:cNvSpPr/>
          <p:nvPr/>
        </p:nvSpPr>
        <p:spPr>
          <a:xfrm>
            <a:off x="457200" y="6026724"/>
            <a:ext cx="1808018" cy="57150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bg2"/>
                </a:solidFill>
              </a:rPr>
              <a:t>Map</a:t>
            </a:r>
            <a:endParaRPr lang="en-US" dirty="0">
              <a:solidFill>
                <a:schemeClr val="bg2"/>
              </a:solidFill>
            </a:endParaRPr>
          </a:p>
        </p:txBody>
      </p:sp>
      <p:cxnSp>
        <p:nvCxnSpPr>
          <p:cNvPr id="49" name="Gerade Verbindung mit Pfeil 48"/>
          <p:cNvCxnSpPr>
            <a:stCxn id="45" idx="2"/>
            <a:endCxn id="48" idx="0"/>
          </p:cNvCxnSpPr>
          <p:nvPr/>
        </p:nvCxnSpPr>
        <p:spPr>
          <a:xfrm>
            <a:off x="1361209" y="5392880"/>
            <a:ext cx="0" cy="633844"/>
          </a:xfrm>
          <a:prstGeom prst="straightConnector1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42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Implementation – </a:t>
            </a:r>
            <a:r>
              <a:rPr lang="de-DE" dirty="0" err="1" smtClean="0"/>
              <a:t>Triangle</a:t>
            </a:r>
            <a:r>
              <a:rPr lang="de-DE" dirty="0" smtClean="0"/>
              <a:t> Generation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5DD00-AEC2-4F9D-BFCB-D7BEDDFE9C32}" type="datetime1">
              <a:rPr lang="en-US" smtClean="0"/>
              <a:t>5/30/2015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Graph Mining with Spark - Distributed Big Data Analytics Seminar - Tim Draeger, Ricarda Schüler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11</a:t>
            </a:fld>
            <a:endParaRPr lang="en-US"/>
          </a:p>
        </p:txBody>
      </p:sp>
      <p:sp>
        <p:nvSpPr>
          <p:cNvPr id="8" name="Rechteck 7"/>
          <p:cNvSpPr/>
          <p:nvPr/>
        </p:nvSpPr>
        <p:spPr>
          <a:xfrm>
            <a:off x="457200" y="2410690"/>
            <a:ext cx="1808018" cy="571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chemeClr val="tx1"/>
                </a:solidFill>
              </a:rPr>
              <a:t>KeyBy</a:t>
            </a:r>
            <a:r>
              <a:rPr lang="de-DE" dirty="0" smtClean="0">
                <a:solidFill>
                  <a:schemeClr val="tx1"/>
                </a:solidFill>
              </a:rPr>
              <a:t>(Edge.v1)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Ellipse 8"/>
          <p:cNvSpPr/>
          <p:nvPr/>
        </p:nvSpPr>
        <p:spPr>
          <a:xfrm>
            <a:off x="457200" y="1205345"/>
            <a:ext cx="1808018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RDD[Edge]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echteck 9"/>
          <p:cNvSpPr/>
          <p:nvPr/>
        </p:nvSpPr>
        <p:spPr>
          <a:xfrm>
            <a:off x="457200" y="3616035"/>
            <a:ext cx="1808018" cy="57150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chemeClr val="bg2"/>
                </a:solidFill>
              </a:rPr>
              <a:t>SelfJoin</a:t>
            </a:r>
            <a:endParaRPr lang="en-US" dirty="0">
              <a:solidFill>
                <a:schemeClr val="bg2"/>
              </a:solidFill>
            </a:endParaRPr>
          </a:p>
        </p:txBody>
      </p:sp>
      <p:cxnSp>
        <p:nvCxnSpPr>
          <p:cNvPr id="12" name="Gerade Verbindung mit Pfeil 11"/>
          <p:cNvCxnSpPr>
            <a:stCxn id="9" idx="4"/>
            <a:endCxn id="8" idx="0"/>
          </p:cNvCxnSpPr>
          <p:nvPr/>
        </p:nvCxnSpPr>
        <p:spPr>
          <a:xfrm>
            <a:off x="1361209" y="1776845"/>
            <a:ext cx="0" cy="63384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/>
          <p:cNvCxnSpPr>
            <a:stCxn id="8" idx="2"/>
            <a:endCxn id="10" idx="0"/>
          </p:cNvCxnSpPr>
          <p:nvPr/>
        </p:nvCxnSpPr>
        <p:spPr>
          <a:xfrm>
            <a:off x="1361209" y="2982190"/>
            <a:ext cx="0" cy="633845"/>
          </a:xfrm>
          <a:prstGeom prst="straightConnector1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hteck 15"/>
          <p:cNvSpPr/>
          <p:nvPr/>
        </p:nvSpPr>
        <p:spPr>
          <a:xfrm>
            <a:off x="3363190" y="1205345"/>
            <a:ext cx="1808018" cy="57150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chemeClr val="bg2"/>
                </a:solidFill>
              </a:rPr>
              <a:t>KeyBy</a:t>
            </a:r>
            <a:r>
              <a:rPr lang="de-DE" dirty="0" smtClean="0">
                <a:solidFill>
                  <a:schemeClr val="bg2"/>
                </a:solidFill>
              </a:rPr>
              <a:t>(Edge)</a:t>
            </a:r>
            <a:endParaRPr lang="en-US" dirty="0">
              <a:solidFill>
                <a:schemeClr val="bg2"/>
              </a:solidFill>
            </a:endParaRPr>
          </a:p>
        </p:txBody>
      </p:sp>
      <p:cxnSp>
        <p:nvCxnSpPr>
          <p:cNvPr id="19" name="Gerade Verbindung mit Pfeil 18"/>
          <p:cNvCxnSpPr>
            <a:stCxn id="9" idx="6"/>
            <a:endCxn id="16" idx="1"/>
          </p:cNvCxnSpPr>
          <p:nvPr/>
        </p:nvCxnSpPr>
        <p:spPr>
          <a:xfrm>
            <a:off x="2265218" y="1491095"/>
            <a:ext cx="1097972" cy="0"/>
          </a:xfrm>
          <a:prstGeom prst="straightConnector1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hteck 21"/>
          <p:cNvSpPr/>
          <p:nvPr/>
        </p:nvSpPr>
        <p:spPr>
          <a:xfrm>
            <a:off x="3363190" y="2410690"/>
            <a:ext cx="1808018" cy="57150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chemeClr val="bg2"/>
                </a:solidFill>
              </a:rPr>
              <a:t>Join</a:t>
            </a:r>
            <a:endParaRPr lang="en-US" dirty="0">
              <a:solidFill>
                <a:schemeClr val="bg2"/>
              </a:solidFill>
            </a:endParaRPr>
          </a:p>
        </p:txBody>
      </p:sp>
      <p:cxnSp>
        <p:nvCxnSpPr>
          <p:cNvPr id="26" name="Gerade Verbindung mit Pfeil 25"/>
          <p:cNvCxnSpPr>
            <a:stCxn id="16" idx="2"/>
            <a:endCxn id="22" idx="0"/>
          </p:cNvCxnSpPr>
          <p:nvPr/>
        </p:nvCxnSpPr>
        <p:spPr>
          <a:xfrm>
            <a:off x="4267199" y="1776845"/>
            <a:ext cx="0" cy="633845"/>
          </a:xfrm>
          <a:prstGeom prst="straightConnector1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hteck 26"/>
          <p:cNvSpPr/>
          <p:nvPr/>
        </p:nvSpPr>
        <p:spPr>
          <a:xfrm>
            <a:off x="3363189" y="3616035"/>
            <a:ext cx="1808018" cy="57150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bg2"/>
                </a:solidFill>
              </a:rPr>
              <a:t>Map(</a:t>
            </a:r>
            <a:r>
              <a:rPr lang="de-DE" dirty="0" err="1" smtClean="0">
                <a:solidFill>
                  <a:schemeClr val="bg2"/>
                </a:solidFill>
              </a:rPr>
              <a:t>Triangle</a:t>
            </a:r>
            <a:r>
              <a:rPr lang="de-DE" dirty="0" smtClean="0">
                <a:solidFill>
                  <a:schemeClr val="bg2"/>
                </a:solidFill>
              </a:rPr>
              <a:t>)</a:t>
            </a:r>
            <a:endParaRPr lang="en-US" dirty="0">
              <a:solidFill>
                <a:schemeClr val="bg2"/>
              </a:solidFill>
            </a:endParaRPr>
          </a:p>
        </p:txBody>
      </p:sp>
      <p:cxnSp>
        <p:nvCxnSpPr>
          <p:cNvPr id="29" name="Gerade Verbindung mit Pfeil 28"/>
          <p:cNvCxnSpPr>
            <a:stCxn id="22" idx="2"/>
            <a:endCxn id="27" idx="0"/>
          </p:cNvCxnSpPr>
          <p:nvPr/>
        </p:nvCxnSpPr>
        <p:spPr>
          <a:xfrm flipH="1">
            <a:off x="4267198" y="2982190"/>
            <a:ext cx="1" cy="633845"/>
          </a:xfrm>
          <a:prstGeom prst="straightConnector1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Ellipse 30"/>
          <p:cNvSpPr/>
          <p:nvPr/>
        </p:nvSpPr>
        <p:spPr>
          <a:xfrm>
            <a:off x="6075217" y="1850836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2" name="Ellipse 31"/>
          <p:cNvSpPr/>
          <p:nvPr/>
        </p:nvSpPr>
        <p:spPr>
          <a:xfrm>
            <a:off x="6957627" y="1850836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3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4" name="Ellipse 33"/>
          <p:cNvSpPr/>
          <p:nvPr/>
        </p:nvSpPr>
        <p:spPr>
          <a:xfrm>
            <a:off x="6516422" y="1205345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36" name="Gerader Verbinder 35"/>
          <p:cNvCxnSpPr>
            <a:stCxn id="34" idx="3"/>
            <a:endCxn id="31" idx="7"/>
          </p:cNvCxnSpPr>
          <p:nvPr/>
        </p:nvCxnSpPr>
        <p:spPr>
          <a:xfrm flipH="1">
            <a:off x="6307649" y="1435513"/>
            <a:ext cx="248652" cy="45746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/>
          <p:cNvCxnSpPr>
            <a:stCxn id="31" idx="6"/>
            <a:endCxn id="32" idx="2"/>
          </p:cNvCxnSpPr>
          <p:nvPr/>
        </p:nvCxnSpPr>
        <p:spPr>
          <a:xfrm>
            <a:off x="6347528" y="1986992"/>
            <a:ext cx="61009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r Verbinder 39"/>
          <p:cNvCxnSpPr>
            <a:stCxn id="34" idx="5"/>
            <a:endCxn id="32" idx="1"/>
          </p:cNvCxnSpPr>
          <p:nvPr/>
        </p:nvCxnSpPr>
        <p:spPr>
          <a:xfrm>
            <a:off x="6748854" y="1435513"/>
            <a:ext cx="248652" cy="45746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Ellipse 40"/>
          <p:cNvSpPr/>
          <p:nvPr/>
        </p:nvSpPr>
        <p:spPr>
          <a:xfrm>
            <a:off x="7343707" y="1205345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4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43" name="Gerader Verbinder 42"/>
          <p:cNvCxnSpPr>
            <a:stCxn id="32" idx="7"/>
            <a:endCxn id="41" idx="3"/>
          </p:cNvCxnSpPr>
          <p:nvPr/>
        </p:nvCxnSpPr>
        <p:spPr>
          <a:xfrm flipV="1">
            <a:off x="7190059" y="1435513"/>
            <a:ext cx="193527" cy="45746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Ellipse 27"/>
          <p:cNvSpPr/>
          <p:nvPr/>
        </p:nvSpPr>
        <p:spPr>
          <a:xfrm>
            <a:off x="6075216" y="2538470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0" name="Ellipse 29"/>
          <p:cNvSpPr/>
          <p:nvPr/>
        </p:nvSpPr>
        <p:spPr>
          <a:xfrm>
            <a:off x="6957627" y="2538469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3" name="Ellipse 32"/>
          <p:cNvSpPr/>
          <p:nvPr/>
        </p:nvSpPr>
        <p:spPr>
          <a:xfrm>
            <a:off x="6075216" y="2979765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5" name="Ellipse 34"/>
          <p:cNvSpPr/>
          <p:nvPr/>
        </p:nvSpPr>
        <p:spPr>
          <a:xfrm>
            <a:off x="6957627" y="2979764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3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7" name="Ellipse 36"/>
          <p:cNvSpPr/>
          <p:nvPr/>
        </p:nvSpPr>
        <p:spPr>
          <a:xfrm>
            <a:off x="6072481" y="3421060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9" name="Ellipse 38"/>
          <p:cNvSpPr/>
          <p:nvPr/>
        </p:nvSpPr>
        <p:spPr>
          <a:xfrm>
            <a:off x="6957627" y="3421059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3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2" name="Ellipse 41"/>
          <p:cNvSpPr/>
          <p:nvPr/>
        </p:nvSpPr>
        <p:spPr>
          <a:xfrm>
            <a:off x="6072481" y="3862355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3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4" name="Ellipse 43"/>
          <p:cNvSpPr/>
          <p:nvPr/>
        </p:nvSpPr>
        <p:spPr>
          <a:xfrm>
            <a:off x="6955654" y="3862355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4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45" name="Gerader Verbinder 44"/>
          <p:cNvCxnSpPr>
            <a:stCxn id="28" idx="6"/>
            <a:endCxn id="30" idx="2"/>
          </p:cNvCxnSpPr>
          <p:nvPr/>
        </p:nvCxnSpPr>
        <p:spPr>
          <a:xfrm flipV="1">
            <a:off x="6347527" y="2674625"/>
            <a:ext cx="610100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r Verbinder 45"/>
          <p:cNvCxnSpPr>
            <a:stCxn id="33" idx="6"/>
            <a:endCxn id="35" idx="2"/>
          </p:cNvCxnSpPr>
          <p:nvPr/>
        </p:nvCxnSpPr>
        <p:spPr>
          <a:xfrm flipV="1">
            <a:off x="6347527" y="3115920"/>
            <a:ext cx="610100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r Verbinder 46"/>
          <p:cNvCxnSpPr>
            <a:stCxn id="37" idx="6"/>
            <a:endCxn id="39" idx="2"/>
          </p:cNvCxnSpPr>
          <p:nvPr/>
        </p:nvCxnSpPr>
        <p:spPr>
          <a:xfrm flipV="1">
            <a:off x="6344792" y="3557215"/>
            <a:ext cx="612835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r Verbinder 47"/>
          <p:cNvCxnSpPr>
            <a:stCxn id="42" idx="6"/>
            <a:endCxn id="44" idx="2"/>
          </p:cNvCxnSpPr>
          <p:nvPr/>
        </p:nvCxnSpPr>
        <p:spPr>
          <a:xfrm>
            <a:off x="6344792" y="3998511"/>
            <a:ext cx="61086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Ellipse 48"/>
          <p:cNvSpPr/>
          <p:nvPr/>
        </p:nvSpPr>
        <p:spPr>
          <a:xfrm>
            <a:off x="5579683" y="2538469"/>
            <a:ext cx="272311" cy="272311"/>
          </a:xfrm>
          <a:prstGeom prst="ellipse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0" name="Ellipse 49"/>
          <p:cNvSpPr/>
          <p:nvPr/>
        </p:nvSpPr>
        <p:spPr>
          <a:xfrm>
            <a:off x="5579683" y="2979763"/>
            <a:ext cx="272311" cy="272311"/>
          </a:xfrm>
          <a:prstGeom prst="ellipse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1" name="Ellipse 50"/>
          <p:cNvSpPr/>
          <p:nvPr/>
        </p:nvSpPr>
        <p:spPr>
          <a:xfrm>
            <a:off x="5579683" y="3416187"/>
            <a:ext cx="272311" cy="272311"/>
          </a:xfrm>
          <a:prstGeom prst="ellipse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2" name="Ellipse 51"/>
          <p:cNvSpPr/>
          <p:nvPr/>
        </p:nvSpPr>
        <p:spPr>
          <a:xfrm>
            <a:off x="5579683" y="3862355"/>
            <a:ext cx="272311" cy="272311"/>
          </a:xfrm>
          <a:prstGeom prst="ellipse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3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3" name="Date Placeholder 3"/>
          <p:cNvSpPr txBox="1">
            <a:spLocks/>
          </p:cNvSpPr>
          <p:nvPr/>
        </p:nvSpPr>
        <p:spPr>
          <a:xfrm>
            <a:off x="457200" y="6498000"/>
            <a:ext cx="959135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E05DD00-AEC2-4F9D-BFCB-D7BEDDFE9C32}" type="datetime1">
              <a:rPr lang="en-US" smtClean="0"/>
              <a:pPr/>
              <a:t>5/30/2015</a:t>
            </a:fld>
            <a:endParaRPr lang="en-US"/>
          </a:p>
        </p:txBody>
      </p:sp>
      <p:sp>
        <p:nvSpPr>
          <p:cNvPr id="54" name="Rechteck 53"/>
          <p:cNvSpPr/>
          <p:nvPr/>
        </p:nvSpPr>
        <p:spPr>
          <a:xfrm>
            <a:off x="457200" y="4821380"/>
            <a:ext cx="1808018" cy="57150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bg2"/>
                </a:solidFill>
              </a:rPr>
              <a:t>Filter</a:t>
            </a:r>
            <a:endParaRPr lang="en-US" dirty="0">
              <a:solidFill>
                <a:schemeClr val="bg2"/>
              </a:solidFill>
            </a:endParaRPr>
          </a:p>
        </p:txBody>
      </p:sp>
      <p:cxnSp>
        <p:nvCxnSpPr>
          <p:cNvPr id="55" name="Gerade Verbindung mit Pfeil 54"/>
          <p:cNvCxnSpPr>
            <a:endCxn id="54" idx="0"/>
          </p:cNvCxnSpPr>
          <p:nvPr/>
        </p:nvCxnSpPr>
        <p:spPr>
          <a:xfrm>
            <a:off x="1361209" y="4187535"/>
            <a:ext cx="0" cy="633845"/>
          </a:xfrm>
          <a:prstGeom prst="straightConnector1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Gewinkelte Verbindung 55"/>
          <p:cNvCxnSpPr>
            <a:stCxn id="57" idx="3"/>
          </p:cNvCxnSpPr>
          <p:nvPr/>
        </p:nvCxnSpPr>
        <p:spPr>
          <a:xfrm flipV="1">
            <a:off x="2265218" y="2696440"/>
            <a:ext cx="1097972" cy="3616034"/>
          </a:xfrm>
          <a:prstGeom prst="bentConnector3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hteck 56"/>
          <p:cNvSpPr/>
          <p:nvPr/>
        </p:nvSpPr>
        <p:spPr>
          <a:xfrm>
            <a:off x="457200" y="6026724"/>
            <a:ext cx="1808018" cy="57150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bg2"/>
                </a:solidFill>
              </a:rPr>
              <a:t>Map</a:t>
            </a:r>
            <a:endParaRPr lang="en-US" dirty="0">
              <a:solidFill>
                <a:schemeClr val="bg2"/>
              </a:solidFill>
            </a:endParaRPr>
          </a:p>
        </p:txBody>
      </p:sp>
      <p:cxnSp>
        <p:nvCxnSpPr>
          <p:cNvPr id="58" name="Gerade Verbindung mit Pfeil 57"/>
          <p:cNvCxnSpPr>
            <a:stCxn id="54" idx="2"/>
            <a:endCxn id="57" idx="0"/>
          </p:cNvCxnSpPr>
          <p:nvPr/>
        </p:nvCxnSpPr>
        <p:spPr>
          <a:xfrm>
            <a:off x="1361209" y="5392880"/>
            <a:ext cx="0" cy="633844"/>
          </a:xfrm>
          <a:prstGeom prst="straightConnector1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246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Implementation – </a:t>
            </a:r>
            <a:r>
              <a:rPr lang="de-DE" dirty="0" err="1" smtClean="0"/>
              <a:t>Triangle</a:t>
            </a:r>
            <a:r>
              <a:rPr lang="de-DE" dirty="0" smtClean="0"/>
              <a:t> Generation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5DD00-AEC2-4F9D-BFCB-D7BEDDFE9C32}" type="datetime1">
              <a:rPr lang="en-US" smtClean="0"/>
              <a:t>5/30/2015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Graph Mining with Spark - Distributed Big Data Analytics Seminar - Tim Draeger, Ricarda Schüler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12</a:t>
            </a:fld>
            <a:endParaRPr lang="en-US"/>
          </a:p>
        </p:txBody>
      </p:sp>
      <p:sp>
        <p:nvSpPr>
          <p:cNvPr id="8" name="Rechteck 7"/>
          <p:cNvSpPr/>
          <p:nvPr/>
        </p:nvSpPr>
        <p:spPr>
          <a:xfrm>
            <a:off x="457200" y="2410690"/>
            <a:ext cx="1808018" cy="571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chemeClr val="tx1"/>
                </a:solidFill>
              </a:rPr>
              <a:t>KeyBy</a:t>
            </a:r>
            <a:r>
              <a:rPr lang="de-DE" dirty="0" smtClean="0">
                <a:solidFill>
                  <a:schemeClr val="tx1"/>
                </a:solidFill>
              </a:rPr>
              <a:t>(Edge.v1)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Ellipse 8"/>
          <p:cNvSpPr/>
          <p:nvPr/>
        </p:nvSpPr>
        <p:spPr>
          <a:xfrm>
            <a:off x="457200" y="1205345"/>
            <a:ext cx="1808018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RDD[Edge]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echteck 9"/>
          <p:cNvSpPr/>
          <p:nvPr/>
        </p:nvSpPr>
        <p:spPr>
          <a:xfrm>
            <a:off x="457200" y="3616035"/>
            <a:ext cx="1808018" cy="571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chemeClr val="tx1"/>
                </a:solidFill>
              </a:rPr>
              <a:t>SelfJoin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2" name="Gerade Verbindung mit Pfeil 11"/>
          <p:cNvCxnSpPr>
            <a:stCxn id="9" idx="4"/>
            <a:endCxn id="8" idx="0"/>
          </p:cNvCxnSpPr>
          <p:nvPr/>
        </p:nvCxnSpPr>
        <p:spPr>
          <a:xfrm>
            <a:off x="1361209" y="1776845"/>
            <a:ext cx="0" cy="63384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/>
          <p:cNvCxnSpPr>
            <a:stCxn id="8" idx="2"/>
            <a:endCxn id="10" idx="0"/>
          </p:cNvCxnSpPr>
          <p:nvPr/>
        </p:nvCxnSpPr>
        <p:spPr>
          <a:xfrm>
            <a:off x="1361209" y="2982190"/>
            <a:ext cx="0" cy="63384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hteck 15"/>
          <p:cNvSpPr/>
          <p:nvPr/>
        </p:nvSpPr>
        <p:spPr>
          <a:xfrm>
            <a:off x="3363190" y="1205345"/>
            <a:ext cx="1808018" cy="57150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chemeClr val="bg2"/>
                </a:solidFill>
              </a:rPr>
              <a:t>KeyBy</a:t>
            </a:r>
            <a:r>
              <a:rPr lang="de-DE" dirty="0" smtClean="0">
                <a:solidFill>
                  <a:schemeClr val="bg2"/>
                </a:solidFill>
              </a:rPr>
              <a:t>(Edge)</a:t>
            </a:r>
            <a:endParaRPr lang="en-US" dirty="0">
              <a:solidFill>
                <a:schemeClr val="bg2"/>
              </a:solidFill>
            </a:endParaRPr>
          </a:p>
        </p:txBody>
      </p:sp>
      <p:cxnSp>
        <p:nvCxnSpPr>
          <p:cNvPr id="19" name="Gerade Verbindung mit Pfeil 18"/>
          <p:cNvCxnSpPr>
            <a:stCxn id="9" idx="6"/>
            <a:endCxn id="16" idx="1"/>
          </p:cNvCxnSpPr>
          <p:nvPr/>
        </p:nvCxnSpPr>
        <p:spPr>
          <a:xfrm>
            <a:off x="2265218" y="1491095"/>
            <a:ext cx="1097972" cy="0"/>
          </a:xfrm>
          <a:prstGeom prst="straightConnector1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hteck 21"/>
          <p:cNvSpPr/>
          <p:nvPr/>
        </p:nvSpPr>
        <p:spPr>
          <a:xfrm>
            <a:off x="3363190" y="2410690"/>
            <a:ext cx="1808018" cy="57150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chemeClr val="bg2"/>
                </a:solidFill>
              </a:rPr>
              <a:t>Join</a:t>
            </a:r>
            <a:endParaRPr lang="en-US" dirty="0">
              <a:solidFill>
                <a:schemeClr val="bg2"/>
              </a:solidFill>
            </a:endParaRPr>
          </a:p>
        </p:txBody>
      </p:sp>
      <p:cxnSp>
        <p:nvCxnSpPr>
          <p:cNvPr id="26" name="Gerade Verbindung mit Pfeil 25"/>
          <p:cNvCxnSpPr>
            <a:stCxn id="16" idx="2"/>
            <a:endCxn id="22" idx="0"/>
          </p:cNvCxnSpPr>
          <p:nvPr/>
        </p:nvCxnSpPr>
        <p:spPr>
          <a:xfrm>
            <a:off x="4267199" y="1776845"/>
            <a:ext cx="0" cy="633845"/>
          </a:xfrm>
          <a:prstGeom prst="straightConnector1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hteck 26"/>
          <p:cNvSpPr/>
          <p:nvPr/>
        </p:nvSpPr>
        <p:spPr>
          <a:xfrm>
            <a:off x="3363189" y="3616035"/>
            <a:ext cx="1808018" cy="57150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bg2"/>
                </a:solidFill>
              </a:rPr>
              <a:t>Map(</a:t>
            </a:r>
            <a:r>
              <a:rPr lang="de-DE" dirty="0" err="1" smtClean="0">
                <a:solidFill>
                  <a:schemeClr val="bg2"/>
                </a:solidFill>
              </a:rPr>
              <a:t>Triangle</a:t>
            </a:r>
            <a:r>
              <a:rPr lang="de-DE" dirty="0" smtClean="0">
                <a:solidFill>
                  <a:schemeClr val="bg2"/>
                </a:solidFill>
              </a:rPr>
              <a:t>)</a:t>
            </a:r>
            <a:endParaRPr lang="en-US" dirty="0">
              <a:solidFill>
                <a:schemeClr val="bg2"/>
              </a:solidFill>
            </a:endParaRPr>
          </a:p>
        </p:txBody>
      </p:sp>
      <p:cxnSp>
        <p:nvCxnSpPr>
          <p:cNvPr id="29" name="Gerade Verbindung mit Pfeil 28"/>
          <p:cNvCxnSpPr>
            <a:stCxn id="22" idx="2"/>
            <a:endCxn id="27" idx="0"/>
          </p:cNvCxnSpPr>
          <p:nvPr/>
        </p:nvCxnSpPr>
        <p:spPr>
          <a:xfrm flipH="1">
            <a:off x="4267198" y="2982190"/>
            <a:ext cx="1" cy="633845"/>
          </a:xfrm>
          <a:prstGeom prst="straightConnector1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Ellipse 30"/>
          <p:cNvSpPr/>
          <p:nvPr/>
        </p:nvSpPr>
        <p:spPr>
          <a:xfrm>
            <a:off x="6075217" y="1850836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2" name="Ellipse 31"/>
          <p:cNvSpPr/>
          <p:nvPr/>
        </p:nvSpPr>
        <p:spPr>
          <a:xfrm>
            <a:off x="6957627" y="1850836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3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4" name="Ellipse 33"/>
          <p:cNvSpPr/>
          <p:nvPr/>
        </p:nvSpPr>
        <p:spPr>
          <a:xfrm>
            <a:off x="6516422" y="1205345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36" name="Gerader Verbinder 35"/>
          <p:cNvCxnSpPr>
            <a:stCxn id="34" idx="3"/>
            <a:endCxn id="31" idx="7"/>
          </p:cNvCxnSpPr>
          <p:nvPr/>
        </p:nvCxnSpPr>
        <p:spPr>
          <a:xfrm flipH="1">
            <a:off x="6307649" y="1435513"/>
            <a:ext cx="248652" cy="45746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/>
          <p:cNvCxnSpPr>
            <a:stCxn id="31" idx="6"/>
            <a:endCxn id="32" idx="2"/>
          </p:cNvCxnSpPr>
          <p:nvPr/>
        </p:nvCxnSpPr>
        <p:spPr>
          <a:xfrm>
            <a:off x="6347528" y="1986992"/>
            <a:ext cx="61009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r Verbinder 39"/>
          <p:cNvCxnSpPr>
            <a:stCxn id="34" idx="5"/>
            <a:endCxn id="32" idx="1"/>
          </p:cNvCxnSpPr>
          <p:nvPr/>
        </p:nvCxnSpPr>
        <p:spPr>
          <a:xfrm>
            <a:off x="6748854" y="1435513"/>
            <a:ext cx="248652" cy="45746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Ellipse 40"/>
          <p:cNvSpPr/>
          <p:nvPr/>
        </p:nvSpPr>
        <p:spPr>
          <a:xfrm>
            <a:off x="7343707" y="1205345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4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43" name="Gerader Verbinder 42"/>
          <p:cNvCxnSpPr>
            <a:stCxn id="32" idx="7"/>
            <a:endCxn id="41" idx="3"/>
          </p:cNvCxnSpPr>
          <p:nvPr/>
        </p:nvCxnSpPr>
        <p:spPr>
          <a:xfrm flipV="1">
            <a:off x="7190059" y="1435513"/>
            <a:ext cx="193527" cy="45746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Ellipse 27"/>
          <p:cNvSpPr/>
          <p:nvPr/>
        </p:nvSpPr>
        <p:spPr>
          <a:xfrm>
            <a:off x="6075215" y="2968664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0" name="Ellipse 29"/>
          <p:cNvSpPr/>
          <p:nvPr/>
        </p:nvSpPr>
        <p:spPr>
          <a:xfrm>
            <a:off x="6957626" y="2968663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3" name="Ellipse 32"/>
          <p:cNvSpPr/>
          <p:nvPr/>
        </p:nvSpPr>
        <p:spPr>
          <a:xfrm>
            <a:off x="6075215" y="3504400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5" name="Ellipse 34"/>
          <p:cNvSpPr/>
          <p:nvPr/>
        </p:nvSpPr>
        <p:spPr>
          <a:xfrm>
            <a:off x="6957626" y="3504399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3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45" name="Gerader Verbinder 44"/>
          <p:cNvCxnSpPr>
            <a:stCxn id="28" idx="6"/>
            <a:endCxn id="30" idx="2"/>
          </p:cNvCxnSpPr>
          <p:nvPr/>
        </p:nvCxnSpPr>
        <p:spPr>
          <a:xfrm flipV="1">
            <a:off x="6347526" y="3104819"/>
            <a:ext cx="610100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r Verbinder 45"/>
          <p:cNvCxnSpPr>
            <a:stCxn id="33" idx="6"/>
            <a:endCxn id="35" idx="2"/>
          </p:cNvCxnSpPr>
          <p:nvPr/>
        </p:nvCxnSpPr>
        <p:spPr>
          <a:xfrm flipV="1">
            <a:off x="6347526" y="3640555"/>
            <a:ext cx="610100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Ellipse 48"/>
          <p:cNvSpPr/>
          <p:nvPr/>
        </p:nvSpPr>
        <p:spPr>
          <a:xfrm>
            <a:off x="7397120" y="2968664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0" name="Ellipse 49"/>
          <p:cNvSpPr/>
          <p:nvPr/>
        </p:nvSpPr>
        <p:spPr>
          <a:xfrm>
            <a:off x="8279531" y="2968663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3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51" name="Gerader Verbinder 50"/>
          <p:cNvCxnSpPr>
            <a:stCxn id="49" idx="6"/>
            <a:endCxn id="50" idx="2"/>
          </p:cNvCxnSpPr>
          <p:nvPr/>
        </p:nvCxnSpPr>
        <p:spPr>
          <a:xfrm flipV="1">
            <a:off x="7669431" y="3104819"/>
            <a:ext cx="610100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Ellipse 51"/>
          <p:cNvSpPr/>
          <p:nvPr/>
        </p:nvSpPr>
        <p:spPr>
          <a:xfrm>
            <a:off x="7393886" y="3501617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3" name="Ellipse 52"/>
          <p:cNvSpPr/>
          <p:nvPr/>
        </p:nvSpPr>
        <p:spPr>
          <a:xfrm>
            <a:off x="8276297" y="3501616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54" name="Gerader Verbinder 53"/>
          <p:cNvCxnSpPr>
            <a:stCxn id="52" idx="6"/>
            <a:endCxn id="53" idx="2"/>
          </p:cNvCxnSpPr>
          <p:nvPr/>
        </p:nvCxnSpPr>
        <p:spPr>
          <a:xfrm flipV="1">
            <a:off x="7666197" y="3637772"/>
            <a:ext cx="610100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Ellipse 54"/>
          <p:cNvSpPr/>
          <p:nvPr/>
        </p:nvSpPr>
        <p:spPr>
          <a:xfrm>
            <a:off x="6075215" y="4040134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6" name="Ellipse 55"/>
          <p:cNvSpPr/>
          <p:nvPr/>
        </p:nvSpPr>
        <p:spPr>
          <a:xfrm>
            <a:off x="6957626" y="4040133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57" name="Gerader Verbinder 56"/>
          <p:cNvCxnSpPr>
            <a:stCxn id="55" idx="6"/>
            <a:endCxn id="56" idx="2"/>
          </p:cNvCxnSpPr>
          <p:nvPr/>
        </p:nvCxnSpPr>
        <p:spPr>
          <a:xfrm flipV="1">
            <a:off x="6347526" y="4176289"/>
            <a:ext cx="610100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Ellipse 57"/>
          <p:cNvSpPr/>
          <p:nvPr/>
        </p:nvSpPr>
        <p:spPr>
          <a:xfrm>
            <a:off x="7383726" y="4034568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9" name="Ellipse 58"/>
          <p:cNvSpPr/>
          <p:nvPr/>
        </p:nvSpPr>
        <p:spPr>
          <a:xfrm>
            <a:off x="8266137" y="4034567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60" name="Gerader Verbinder 59"/>
          <p:cNvCxnSpPr>
            <a:stCxn id="58" idx="6"/>
            <a:endCxn id="59" idx="2"/>
          </p:cNvCxnSpPr>
          <p:nvPr/>
        </p:nvCxnSpPr>
        <p:spPr>
          <a:xfrm flipV="1">
            <a:off x="7656037" y="4170723"/>
            <a:ext cx="610100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Ellipse 60"/>
          <p:cNvSpPr/>
          <p:nvPr/>
        </p:nvSpPr>
        <p:spPr>
          <a:xfrm>
            <a:off x="6075215" y="4562431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62" name="Ellipse 61"/>
          <p:cNvSpPr/>
          <p:nvPr/>
        </p:nvSpPr>
        <p:spPr>
          <a:xfrm>
            <a:off x="6957626" y="4562430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3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63" name="Gerader Verbinder 62"/>
          <p:cNvCxnSpPr>
            <a:stCxn id="61" idx="6"/>
            <a:endCxn id="62" idx="2"/>
          </p:cNvCxnSpPr>
          <p:nvPr/>
        </p:nvCxnSpPr>
        <p:spPr>
          <a:xfrm flipV="1">
            <a:off x="6347526" y="4698586"/>
            <a:ext cx="610100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Ellipse 63"/>
          <p:cNvSpPr/>
          <p:nvPr/>
        </p:nvSpPr>
        <p:spPr>
          <a:xfrm>
            <a:off x="7383585" y="4563215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65" name="Ellipse 64"/>
          <p:cNvSpPr/>
          <p:nvPr/>
        </p:nvSpPr>
        <p:spPr>
          <a:xfrm>
            <a:off x="8265996" y="4563214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3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66" name="Gerader Verbinder 65"/>
          <p:cNvCxnSpPr>
            <a:stCxn id="64" idx="6"/>
            <a:endCxn id="65" idx="2"/>
          </p:cNvCxnSpPr>
          <p:nvPr/>
        </p:nvCxnSpPr>
        <p:spPr>
          <a:xfrm flipV="1">
            <a:off x="7655896" y="4699370"/>
            <a:ext cx="610100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Ellipse 66"/>
          <p:cNvSpPr/>
          <p:nvPr/>
        </p:nvSpPr>
        <p:spPr>
          <a:xfrm>
            <a:off x="5525346" y="2968663"/>
            <a:ext cx="272311" cy="272311"/>
          </a:xfrm>
          <a:prstGeom prst="ellipse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68" name="Ellipse 67"/>
          <p:cNvSpPr/>
          <p:nvPr/>
        </p:nvSpPr>
        <p:spPr>
          <a:xfrm>
            <a:off x="5528732" y="3501616"/>
            <a:ext cx="272311" cy="272311"/>
          </a:xfrm>
          <a:prstGeom prst="ellipse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69" name="Ellipse 68"/>
          <p:cNvSpPr/>
          <p:nvPr/>
        </p:nvSpPr>
        <p:spPr>
          <a:xfrm>
            <a:off x="5525346" y="4030478"/>
            <a:ext cx="272311" cy="272311"/>
          </a:xfrm>
          <a:prstGeom prst="ellipse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70" name="Ellipse 69"/>
          <p:cNvSpPr/>
          <p:nvPr/>
        </p:nvSpPr>
        <p:spPr>
          <a:xfrm>
            <a:off x="5528732" y="4563431"/>
            <a:ext cx="272311" cy="272311"/>
          </a:xfrm>
          <a:prstGeom prst="ellipse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71" name="Date Placeholder 3"/>
          <p:cNvSpPr txBox="1">
            <a:spLocks/>
          </p:cNvSpPr>
          <p:nvPr/>
        </p:nvSpPr>
        <p:spPr>
          <a:xfrm>
            <a:off x="457200" y="6498000"/>
            <a:ext cx="959135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E05DD00-AEC2-4F9D-BFCB-D7BEDDFE9C32}" type="datetime1">
              <a:rPr lang="en-US" smtClean="0"/>
              <a:pPr/>
              <a:t>5/30/2015</a:t>
            </a:fld>
            <a:endParaRPr lang="en-US"/>
          </a:p>
        </p:txBody>
      </p:sp>
      <p:sp>
        <p:nvSpPr>
          <p:cNvPr id="72" name="Rechteck 71"/>
          <p:cNvSpPr/>
          <p:nvPr/>
        </p:nvSpPr>
        <p:spPr>
          <a:xfrm>
            <a:off x="457200" y="4821380"/>
            <a:ext cx="1808018" cy="57150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bg2"/>
                </a:solidFill>
              </a:rPr>
              <a:t>Filter</a:t>
            </a:r>
            <a:endParaRPr lang="en-US" dirty="0">
              <a:solidFill>
                <a:schemeClr val="bg2"/>
              </a:solidFill>
            </a:endParaRPr>
          </a:p>
        </p:txBody>
      </p:sp>
      <p:cxnSp>
        <p:nvCxnSpPr>
          <p:cNvPr id="73" name="Gerade Verbindung mit Pfeil 72"/>
          <p:cNvCxnSpPr>
            <a:endCxn id="72" idx="0"/>
          </p:cNvCxnSpPr>
          <p:nvPr/>
        </p:nvCxnSpPr>
        <p:spPr>
          <a:xfrm>
            <a:off x="1361209" y="4187535"/>
            <a:ext cx="0" cy="633845"/>
          </a:xfrm>
          <a:prstGeom prst="straightConnector1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Gewinkelte Verbindung 73"/>
          <p:cNvCxnSpPr>
            <a:stCxn id="75" idx="3"/>
          </p:cNvCxnSpPr>
          <p:nvPr/>
        </p:nvCxnSpPr>
        <p:spPr>
          <a:xfrm flipV="1">
            <a:off x="2265218" y="2696440"/>
            <a:ext cx="1097972" cy="3616034"/>
          </a:xfrm>
          <a:prstGeom prst="bentConnector3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hteck 74"/>
          <p:cNvSpPr/>
          <p:nvPr/>
        </p:nvSpPr>
        <p:spPr>
          <a:xfrm>
            <a:off x="457200" y="6026724"/>
            <a:ext cx="1808018" cy="57150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bg2"/>
                </a:solidFill>
              </a:rPr>
              <a:t>Map</a:t>
            </a:r>
            <a:endParaRPr lang="en-US" dirty="0">
              <a:solidFill>
                <a:schemeClr val="bg2"/>
              </a:solidFill>
            </a:endParaRPr>
          </a:p>
        </p:txBody>
      </p:sp>
      <p:cxnSp>
        <p:nvCxnSpPr>
          <p:cNvPr id="76" name="Gerade Verbindung mit Pfeil 75"/>
          <p:cNvCxnSpPr>
            <a:stCxn id="72" idx="2"/>
            <a:endCxn id="75" idx="0"/>
          </p:cNvCxnSpPr>
          <p:nvPr/>
        </p:nvCxnSpPr>
        <p:spPr>
          <a:xfrm>
            <a:off x="1361209" y="5392880"/>
            <a:ext cx="0" cy="633844"/>
          </a:xfrm>
          <a:prstGeom prst="straightConnector1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Ellipse 76"/>
          <p:cNvSpPr/>
          <p:nvPr/>
        </p:nvSpPr>
        <p:spPr>
          <a:xfrm>
            <a:off x="6075215" y="5107862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78" name="Ellipse 77"/>
          <p:cNvSpPr/>
          <p:nvPr/>
        </p:nvSpPr>
        <p:spPr>
          <a:xfrm>
            <a:off x="6960361" y="5107861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3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79" name="Gerader Verbinder 78"/>
          <p:cNvCxnSpPr>
            <a:stCxn id="77" idx="6"/>
            <a:endCxn id="78" idx="2"/>
          </p:cNvCxnSpPr>
          <p:nvPr/>
        </p:nvCxnSpPr>
        <p:spPr>
          <a:xfrm flipV="1">
            <a:off x="6347526" y="5244017"/>
            <a:ext cx="612835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Ellipse 79"/>
          <p:cNvSpPr/>
          <p:nvPr/>
        </p:nvSpPr>
        <p:spPr>
          <a:xfrm>
            <a:off x="5533119" y="5107861"/>
            <a:ext cx="272311" cy="272311"/>
          </a:xfrm>
          <a:prstGeom prst="ellipse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81" name="Ellipse 80"/>
          <p:cNvSpPr/>
          <p:nvPr/>
        </p:nvSpPr>
        <p:spPr>
          <a:xfrm>
            <a:off x="7391151" y="5108513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82" name="Ellipse 81"/>
          <p:cNvSpPr/>
          <p:nvPr/>
        </p:nvSpPr>
        <p:spPr>
          <a:xfrm>
            <a:off x="8276297" y="5108512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3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83" name="Gerader Verbinder 82"/>
          <p:cNvCxnSpPr>
            <a:stCxn id="81" idx="6"/>
            <a:endCxn id="82" idx="2"/>
          </p:cNvCxnSpPr>
          <p:nvPr/>
        </p:nvCxnSpPr>
        <p:spPr>
          <a:xfrm flipV="1">
            <a:off x="7663462" y="5244668"/>
            <a:ext cx="612835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Ellipse 83"/>
          <p:cNvSpPr/>
          <p:nvPr/>
        </p:nvSpPr>
        <p:spPr>
          <a:xfrm>
            <a:off x="6075215" y="5625340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3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85" name="Ellipse 84"/>
          <p:cNvSpPr/>
          <p:nvPr/>
        </p:nvSpPr>
        <p:spPr>
          <a:xfrm>
            <a:off x="6958388" y="5625340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4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86" name="Gerader Verbinder 85"/>
          <p:cNvCxnSpPr>
            <a:stCxn id="84" idx="6"/>
            <a:endCxn id="85" idx="2"/>
          </p:cNvCxnSpPr>
          <p:nvPr/>
        </p:nvCxnSpPr>
        <p:spPr>
          <a:xfrm>
            <a:off x="6347526" y="5761496"/>
            <a:ext cx="61086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Ellipse 86"/>
          <p:cNvSpPr/>
          <p:nvPr/>
        </p:nvSpPr>
        <p:spPr>
          <a:xfrm>
            <a:off x="5542281" y="5625340"/>
            <a:ext cx="272311" cy="272311"/>
          </a:xfrm>
          <a:prstGeom prst="ellipse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3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88" name="Ellipse 87"/>
          <p:cNvSpPr/>
          <p:nvPr/>
        </p:nvSpPr>
        <p:spPr>
          <a:xfrm>
            <a:off x="7391151" y="5620954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3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89" name="Ellipse 88"/>
          <p:cNvSpPr/>
          <p:nvPr/>
        </p:nvSpPr>
        <p:spPr>
          <a:xfrm>
            <a:off x="8274324" y="5620954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4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90" name="Gerader Verbinder 89"/>
          <p:cNvCxnSpPr>
            <a:stCxn id="88" idx="6"/>
            <a:endCxn id="89" idx="2"/>
          </p:cNvCxnSpPr>
          <p:nvPr/>
        </p:nvCxnSpPr>
        <p:spPr>
          <a:xfrm>
            <a:off x="7663462" y="5757110"/>
            <a:ext cx="61086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5746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Implementation – </a:t>
            </a:r>
            <a:r>
              <a:rPr lang="de-DE" dirty="0" err="1" smtClean="0"/>
              <a:t>Triangle</a:t>
            </a:r>
            <a:r>
              <a:rPr lang="de-DE" dirty="0" smtClean="0"/>
              <a:t> Generation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5DD00-AEC2-4F9D-BFCB-D7BEDDFE9C32}" type="datetime1">
              <a:rPr lang="en-US" smtClean="0"/>
              <a:t>5/30/2015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Graph Mining with Spark - Distributed Big Data Analytics Seminar - Tim Draeger, Ricarda Schüler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13</a:t>
            </a:fld>
            <a:endParaRPr lang="en-US"/>
          </a:p>
        </p:txBody>
      </p:sp>
      <p:sp>
        <p:nvSpPr>
          <p:cNvPr id="8" name="Rechteck 7"/>
          <p:cNvSpPr/>
          <p:nvPr/>
        </p:nvSpPr>
        <p:spPr>
          <a:xfrm>
            <a:off x="457200" y="2410690"/>
            <a:ext cx="1808018" cy="571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chemeClr val="tx1"/>
                </a:solidFill>
              </a:rPr>
              <a:t>KeyBy</a:t>
            </a:r>
            <a:r>
              <a:rPr lang="de-DE" dirty="0" smtClean="0">
                <a:solidFill>
                  <a:schemeClr val="tx1"/>
                </a:solidFill>
              </a:rPr>
              <a:t>(Edge.v1)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Ellipse 8"/>
          <p:cNvSpPr/>
          <p:nvPr/>
        </p:nvSpPr>
        <p:spPr>
          <a:xfrm>
            <a:off x="457200" y="1205345"/>
            <a:ext cx="1808018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RDD[Edge]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echteck 9"/>
          <p:cNvSpPr/>
          <p:nvPr/>
        </p:nvSpPr>
        <p:spPr>
          <a:xfrm>
            <a:off x="457200" y="3616035"/>
            <a:ext cx="1808018" cy="571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chemeClr val="tx1"/>
                </a:solidFill>
              </a:rPr>
              <a:t>SelfJoin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2" name="Gerade Verbindung mit Pfeil 11"/>
          <p:cNvCxnSpPr>
            <a:stCxn id="9" idx="4"/>
            <a:endCxn id="8" idx="0"/>
          </p:cNvCxnSpPr>
          <p:nvPr/>
        </p:nvCxnSpPr>
        <p:spPr>
          <a:xfrm>
            <a:off x="1361209" y="1776845"/>
            <a:ext cx="0" cy="63384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/>
          <p:cNvCxnSpPr>
            <a:stCxn id="8" idx="2"/>
            <a:endCxn id="10" idx="0"/>
          </p:cNvCxnSpPr>
          <p:nvPr/>
        </p:nvCxnSpPr>
        <p:spPr>
          <a:xfrm>
            <a:off x="1361209" y="2982190"/>
            <a:ext cx="0" cy="63384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hteck 14"/>
          <p:cNvSpPr/>
          <p:nvPr/>
        </p:nvSpPr>
        <p:spPr>
          <a:xfrm>
            <a:off x="457200" y="4821380"/>
            <a:ext cx="1808018" cy="571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Filter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echteck 15"/>
          <p:cNvSpPr/>
          <p:nvPr/>
        </p:nvSpPr>
        <p:spPr>
          <a:xfrm>
            <a:off x="3363190" y="1205345"/>
            <a:ext cx="1808018" cy="57150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chemeClr val="bg2"/>
                </a:solidFill>
              </a:rPr>
              <a:t>KeyBy</a:t>
            </a:r>
            <a:r>
              <a:rPr lang="de-DE" dirty="0" smtClean="0">
                <a:solidFill>
                  <a:schemeClr val="bg2"/>
                </a:solidFill>
              </a:rPr>
              <a:t>(Edge)</a:t>
            </a:r>
            <a:endParaRPr lang="en-US" dirty="0">
              <a:solidFill>
                <a:schemeClr val="bg2"/>
              </a:solidFill>
            </a:endParaRPr>
          </a:p>
        </p:txBody>
      </p:sp>
      <p:cxnSp>
        <p:nvCxnSpPr>
          <p:cNvPr id="19" name="Gerade Verbindung mit Pfeil 18"/>
          <p:cNvCxnSpPr>
            <a:stCxn id="9" idx="6"/>
            <a:endCxn id="16" idx="1"/>
          </p:cNvCxnSpPr>
          <p:nvPr/>
        </p:nvCxnSpPr>
        <p:spPr>
          <a:xfrm>
            <a:off x="2265218" y="1491095"/>
            <a:ext cx="1097972" cy="0"/>
          </a:xfrm>
          <a:prstGeom prst="straightConnector1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/>
          <p:cNvCxnSpPr>
            <a:stCxn id="10" idx="2"/>
            <a:endCxn id="15" idx="0"/>
          </p:cNvCxnSpPr>
          <p:nvPr/>
        </p:nvCxnSpPr>
        <p:spPr>
          <a:xfrm>
            <a:off x="1361209" y="4187535"/>
            <a:ext cx="0" cy="63384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hteck 21"/>
          <p:cNvSpPr/>
          <p:nvPr/>
        </p:nvSpPr>
        <p:spPr>
          <a:xfrm>
            <a:off x="3363190" y="2410690"/>
            <a:ext cx="1808018" cy="57150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chemeClr val="bg2"/>
                </a:solidFill>
              </a:rPr>
              <a:t>Join</a:t>
            </a:r>
            <a:endParaRPr lang="en-US" dirty="0">
              <a:solidFill>
                <a:schemeClr val="bg2"/>
              </a:solidFill>
            </a:endParaRPr>
          </a:p>
        </p:txBody>
      </p:sp>
      <p:cxnSp>
        <p:nvCxnSpPr>
          <p:cNvPr id="24" name="Gewinkelte Verbindung 23"/>
          <p:cNvCxnSpPr>
            <a:stCxn id="71" idx="3"/>
            <a:endCxn id="22" idx="1"/>
          </p:cNvCxnSpPr>
          <p:nvPr/>
        </p:nvCxnSpPr>
        <p:spPr>
          <a:xfrm flipV="1">
            <a:off x="2265218" y="2696440"/>
            <a:ext cx="1097972" cy="3616034"/>
          </a:xfrm>
          <a:prstGeom prst="bentConnector3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/>
          <p:cNvCxnSpPr>
            <a:stCxn id="16" idx="2"/>
            <a:endCxn id="22" idx="0"/>
          </p:cNvCxnSpPr>
          <p:nvPr/>
        </p:nvCxnSpPr>
        <p:spPr>
          <a:xfrm>
            <a:off x="4267199" y="1776845"/>
            <a:ext cx="0" cy="633845"/>
          </a:xfrm>
          <a:prstGeom prst="straightConnector1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hteck 26"/>
          <p:cNvSpPr/>
          <p:nvPr/>
        </p:nvSpPr>
        <p:spPr>
          <a:xfrm>
            <a:off x="3363189" y="3616035"/>
            <a:ext cx="1808018" cy="57150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bg2"/>
                </a:solidFill>
              </a:rPr>
              <a:t>Map(</a:t>
            </a:r>
            <a:r>
              <a:rPr lang="de-DE" dirty="0" err="1" smtClean="0">
                <a:solidFill>
                  <a:schemeClr val="bg2"/>
                </a:solidFill>
              </a:rPr>
              <a:t>Triangle</a:t>
            </a:r>
            <a:r>
              <a:rPr lang="de-DE" dirty="0" smtClean="0">
                <a:solidFill>
                  <a:schemeClr val="bg2"/>
                </a:solidFill>
              </a:rPr>
              <a:t>)</a:t>
            </a:r>
            <a:endParaRPr lang="en-US" dirty="0">
              <a:solidFill>
                <a:schemeClr val="bg2"/>
              </a:solidFill>
            </a:endParaRPr>
          </a:p>
        </p:txBody>
      </p:sp>
      <p:cxnSp>
        <p:nvCxnSpPr>
          <p:cNvPr id="29" name="Gerade Verbindung mit Pfeil 28"/>
          <p:cNvCxnSpPr>
            <a:stCxn id="22" idx="2"/>
            <a:endCxn id="27" idx="0"/>
          </p:cNvCxnSpPr>
          <p:nvPr/>
        </p:nvCxnSpPr>
        <p:spPr>
          <a:xfrm flipH="1">
            <a:off x="4267198" y="2982190"/>
            <a:ext cx="1" cy="633845"/>
          </a:xfrm>
          <a:prstGeom prst="straightConnector1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Ellipse 30"/>
          <p:cNvSpPr/>
          <p:nvPr/>
        </p:nvSpPr>
        <p:spPr>
          <a:xfrm>
            <a:off x="6075217" y="1850836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2" name="Ellipse 31"/>
          <p:cNvSpPr/>
          <p:nvPr/>
        </p:nvSpPr>
        <p:spPr>
          <a:xfrm>
            <a:off x="6957627" y="1850836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3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4" name="Ellipse 33"/>
          <p:cNvSpPr/>
          <p:nvPr/>
        </p:nvSpPr>
        <p:spPr>
          <a:xfrm>
            <a:off x="6516422" y="1205345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36" name="Gerader Verbinder 35"/>
          <p:cNvCxnSpPr>
            <a:stCxn id="34" idx="3"/>
            <a:endCxn id="31" idx="7"/>
          </p:cNvCxnSpPr>
          <p:nvPr/>
        </p:nvCxnSpPr>
        <p:spPr>
          <a:xfrm flipH="1">
            <a:off x="6307649" y="1435513"/>
            <a:ext cx="248652" cy="45746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/>
          <p:cNvCxnSpPr>
            <a:stCxn id="31" idx="6"/>
            <a:endCxn id="32" idx="2"/>
          </p:cNvCxnSpPr>
          <p:nvPr/>
        </p:nvCxnSpPr>
        <p:spPr>
          <a:xfrm>
            <a:off x="6347528" y="1986992"/>
            <a:ext cx="61009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r Verbinder 39"/>
          <p:cNvCxnSpPr>
            <a:stCxn id="34" idx="5"/>
            <a:endCxn id="32" idx="1"/>
          </p:cNvCxnSpPr>
          <p:nvPr/>
        </p:nvCxnSpPr>
        <p:spPr>
          <a:xfrm>
            <a:off x="6748854" y="1435513"/>
            <a:ext cx="248652" cy="45746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Ellipse 40"/>
          <p:cNvSpPr/>
          <p:nvPr/>
        </p:nvSpPr>
        <p:spPr>
          <a:xfrm>
            <a:off x="7343707" y="1205345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4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43" name="Gerader Verbinder 42"/>
          <p:cNvCxnSpPr>
            <a:stCxn id="32" idx="7"/>
            <a:endCxn id="41" idx="3"/>
          </p:cNvCxnSpPr>
          <p:nvPr/>
        </p:nvCxnSpPr>
        <p:spPr>
          <a:xfrm flipV="1">
            <a:off x="7190059" y="1435513"/>
            <a:ext cx="193527" cy="45746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Ellipse 27"/>
          <p:cNvSpPr/>
          <p:nvPr/>
        </p:nvSpPr>
        <p:spPr>
          <a:xfrm>
            <a:off x="6075215" y="2968664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0" name="Ellipse 29"/>
          <p:cNvSpPr/>
          <p:nvPr/>
        </p:nvSpPr>
        <p:spPr>
          <a:xfrm>
            <a:off x="6957626" y="2968663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3" name="Ellipse 32"/>
          <p:cNvSpPr/>
          <p:nvPr/>
        </p:nvSpPr>
        <p:spPr>
          <a:xfrm>
            <a:off x="6075215" y="3504400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5" name="Ellipse 34"/>
          <p:cNvSpPr/>
          <p:nvPr/>
        </p:nvSpPr>
        <p:spPr>
          <a:xfrm>
            <a:off x="6957626" y="3504399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3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45" name="Gerader Verbinder 44"/>
          <p:cNvCxnSpPr>
            <a:stCxn id="28" idx="6"/>
            <a:endCxn id="30" idx="2"/>
          </p:cNvCxnSpPr>
          <p:nvPr/>
        </p:nvCxnSpPr>
        <p:spPr>
          <a:xfrm flipV="1">
            <a:off x="6347526" y="3104819"/>
            <a:ext cx="610100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r Verbinder 45"/>
          <p:cNvCxnSpPr>
            <a:stCxn id="33" idx="6"/>
            <a:endCxn id="35" idx="2"/>
          </p:cNvCxnSpPr>
          <p:nvPr/>
        </p:nvCxnSpPr>
        <p:spPr>
          <a:xfrm flipV="1">
            <a:off x="6347526" y="3640555"/>
            <a:ext cx="610100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Ellipse 48"/>
          <p:cNvSpPr/>
          <p:nvPr/>
        </p:nvSpPr>
        <p:spPr>
          <a:xfrm>
            <a:off x="7397120" y="2968664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0" name="Ellipse 49"/>
          <p:cNvSpPr/>
          <p:nvPr/>
        </p:nvSpPr>
        <p:spPr>
          <a:xfrm>
            <a:off x="8279531" y="2968663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3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51" name="Gerader Verbinder 50"/>
          <p:cNvCxnSpPr>
            <a:stCxn id="49" idx="6"/>
            <a:endCxn id="50" idx="2"/>
          </p:cNvCxnSpPr>
          <p:nvPr/>
        </p:nvCxnSpPr>
        <p:spPr>
          <a:xfrm flipV="1">
            <a:off x="7669431" y="3104819"/>
            <a:ext cx="610100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Ellipse 51"/>
          <p:cNvSpPr/>
          <p:nvPr/>
        </p:nvSpPr>
        <p:spPr>
          <a:xfrm>
            <a:off x="7393886" y="3501617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3" name="Ellipse 52"/>
          <p:cNvSpPr/>
          <p:nvPr/>
        </p:nvSpPr>
        <p:spPr>
          <a:xfrm>
            <a:off x="8276297" y="3501616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54" name="Gerader Verbinder 53"/>
          <p:cNvCxnSpPr>
            <a:stCxn id="52" idx="6"/>
            <a:endCxn id="53" idx="2"/>
          </p:cNvCxnSpPr>
          <p:nvPr/>
        </p:nvCxnSpPr>
        <p:spPr>
          <a:xfrm flipV="1">
            <a:off x="7666197" y="3637772"/>
            <a:ext cx="610100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Ellipse 54"/>
          <p:cNvSpPr/>
          <p:nvPr/>
        </p:nvSpPr>
        <p:spPr>
          <a:xfrm>
            <a:off x="6075215" y="4040134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6" name="Ellipse 55"/>
          <p:cNvSpPr/>
          <p:nvPr/>
        </p:nvSpPr>
        <p:spPr>
          <a:xfrm>
            <a:off x="6957626" y="4040133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57" name="Gerader Verbinder 56"/>
          <p:cNvCxnSpPr>
            <a:stCxn id="55" idx="6"/>
            <a:endCxn id="56" idx="2"/>
          </p:cNvCxnSpPr>
          <p:nvPr/>
        </p:nvCxnSpPr>
        <p:spPr>
          <a:xfrm flipV="1">
            <a:off x="6347526" y="4176289"/>
            <a:ext cx="610100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Ellipse 57"/>
          <p:cNvSpPr/>
          <p:nvPr/>
        </p:nvSpPr>
        <p:spPr>
          <a:xfrm>
            <a:off x="7383726" y="4034568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9" name="Ellipse 58"/>
          <p:cNvSpPr/>
          <p:nvPr/>
        </p:nvSpPr>
        <p:spPr>
          <a:xfrm>
            <a:off x="8266137" y="4034567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60" name="Gerader Verbinder 59"/>
          <p:cNvCxnSpPr>
            <a:stCxn id="58" idx="6"/>
            <a:endCxn id="59" idx="2"/>
          </p:cNvCxnSpPr>
          <p:nvPr/>
        </p:nvCxnSpPr>
        <p:spPr>
          <a:xfrm flipV="1">
            <a:off x="7656037" y="4170723"/>
            <a:ext cx="610100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Ellipse 60"/>
          <p:cNvSpPr/>
          <p:nvPr/>
        </p:nvSpPr>
        <p:spPr>
          <a:xfrm>
            <a:off x="6075215" y="4562431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62" name="Ellipse 61"/>
          <p:cNvSpPr/>
          <p:nvPr/>
        </p:nvSpPr>
        <p:spPr>
          <a:xfrm>
            <a:off x="6957626" y="4562430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3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63" name="Gerader Verbinder 62"/>
          <p:cNvCxnSpPr>
            <a:stCxn id="61" idx="6"/>
            <a:endCxn id="62" idx="2"/>
          </p:cNvCxnSpPr>
          <p:nvPr/>
        </p:nvCxnSpPr>
        <p:spPr>
          <a:xfrm flipV="1">
            <a:off x="6347526" y="4698586"/>
            <a:ext cx="610100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Ellipse 63"/>
          <p:cNvSpPr/>
          <p:nvPr/>
        </p:nvSpPr>
        <p:spPr>
          <a:xfrm>
            <a:off x="7383585" y="4563215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65" name="Ellipse 64"/>
          <p:cNvSpPr/>
          <p:nvPr/>
        </p:nvSpPr>
        <p:spPr>
          <a:xfrm>
            <a:off x="8265996" y="4563214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3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66" name="Gerader Verbinder 65"/>
          <p:cNvCxnSpPr>
            <a:stCxn id="64" idx="6"/>
            <a:endCxn id="65" idx="2"/>
          </p:cNvCxnSpPr>
          <p:nvPr/>
        </p:nvCxnSpPr>
        <p:spPr>
          <a:xfrm flipV="1">
            <a:off x="7655896" y="4699370"/>
            <a:ext cx="610100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Ellipse 66"/>
          <p:cNvSpPr/>
          <p:nvPr/>
        </p:nvSpPr>
        <p:spPr>
          <a:xfrm>
            <a:off x="5525346" y="2968663"/>
            <a:ext cx="272311" cy="272311"/>
          </a:xfrm>
          <a:prstGeom prst="ellipse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68" name="Ellipse 67"/>
          <p:cNvSpPr/>
          <p:nvPr/>
        </p:nvSpPr>
        <p:spPr>
          <a:xfrm>
            <a:off x="5528732" y="3501616"/>
            <a:ext cx="272311" cy="272311"/>
          </a:xfrm>
          <a:prstGeom prst="ellipse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69" name="Ellipse 68"/>
          <p:cNvSpPr/>
          <p:nvPr/>
        </p:nvSpPr>
        <p:spPr>
          <a:xfrm>
            <a:off x="5525346" y="4030478"/>
            <a:ext cx="272311" cy="272311"/>
          </a:xfrm>
          <a:prstGeom prst="ellipse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70" name="Ellipse 69"/>
          <p:cNvSpPr/>
          <p:nvPr/>
        </p:nvSpPr>
        <p:spPr>
          <a:xfrm>
            <a:off x="5528732" y="4563431"/>
            <a:ext cx="272311" cy="272311"/>
          </a:xfrm>
          <a:prstGeom prst="ellipse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71" name="Rechteck 70"/>
          <p:cNvSpPr/>
          <p:nvPr/>
        </p:nvSpPr>
        <p:spPr>
          <a:xfrm>
            <a:off x="457200" y="6026724"/>
            <a:ext cx="1808018" cy="57150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bg2"/>
                </a:solidFill>
              </a:rPr>
              <a:t>Map</a:t>
            </a:r>
            <a:endParaRPr lang="en-US" dirty="0">
              <a:solidFill>
                <a:schemeClr val="bg2"/>
              </a:solidFill>
            </a:endParaRPr>
          </a:p>
        </p:txBody>
      </p:sp>
      <p:cxnSp>
        <p:nvCxnSpPr>
          <p:cNvPr id="11" name="Gerade Verbindung mit Pfeil 10"/>
          <p:cNvCxnSpPr>
            <a:stCxn id="15" idx="2"/>
            <a:endCxn id="71" idx="0"/>
          </p:cNvCxnSpPr>
          <p:nvPr/>
        </p:nvCxnSpPr>
        <p:spPr>
          <a:xfrm>
            <a:off x="1361209" y="5392880"/>
            <a:ext cx="0" cy="633844"/>
          </a:xfrm>
          <a:prstGeom prst="straightConnector1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Ellipse 71"/>
          <p:cNvSpPr/>
          <p:nvPr/>
        </p:nvSpPr>
        <p:spPr>
          <a:xfrm>
            <a:off x="6075215" y="5107862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73" name="Ellipse 72"/>
          <p:cNvSpPr/>
          <p:nvPr/>
        </p:nvSpPr>
        <p:spPr>
          <a:xfrm>
            <a:off x="6960361" y="5107861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3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74" name="Gerader Verbinder 73"/>
          <p:cNvCxnSpPr>
            <a:stCxn id="72" idx="6"/>
            <a:endCxn id="73" idx="2"/>
          </p:cNvCxnSpPr>
          <p:nvPr/>
        </p:nvCxnSpPr>
        <p:spPr>
          <a:xfrm flipV="1">
            <a:off x="6347526" y="5244017"/>
            <a:ext cx="612835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Ellipse 74"/>
          <p:cNvSpPr/>
          <p:nvPr/>
        </p:nvSpPr>
        <p:spPr>
          <a:xfrm>
            <a:off x="5533119" y="5107861"/>
            <a:ext cx="272311" cy="272311"/>
          </a:xfrm>
          <a:prstGeom prst="ellipse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76" name="Ellipse 75"/>
          <p:cNvSpPr/>
          <p:nvPr/>
        </p:nvSpPr>
        <p:spPr>
          <a:xfrm>
            <a:off x="7391151" y="5108513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77" name="Ellipse 76"/>
          <p:cNvSpPr/>
          <p:nvPr/>
        </p:nvSpPr>
        <p:spPr>
          <a:xfrm>
            <a:off x="8276297" y="5108512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3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78" name="Gerader Verbinder 77"/>
          <p:cNvCxnSpPr>
            <a:stCxn id="76" idx="6"/>
            <a:endCxn id="77" idx="2"/>
          </p:cNvCxnSpPr>
          <p:nvPr/>
        </p:nvCxnSpPr>
        <p:spPr>
          <a:xfrm flipV="1">
            <a:off x="7663462" y="5244668"/>
            <a:ext cx="612835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Ellipse 78"/>
          <p:cNvSpPr/>
          <p:nvPr/>
        </p:nvSpPr>
        <p:spPr>
          <a:xfrm>
            <a:off x="6075215" y="5625340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3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80" name="Ellipse 79"/>
          <p:cNvSpPr/>
          <p:nvPr/>
        </p:nvSpPr>
        <p:spPr>
          <a:xfrm>
            <a:off x="6958388" y="5625340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4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81" name="Gerader Verbinder 80"/>
          <p:cNvCxnSpPr>
            <a:stCxn id="79" idx="6"/>
            <a:endCxn id="80" idx="2"/>
          </p:cNvCxnSpPr>
          <p:nvPr/>
        </p:nvCxnSpPr>
        <p:spPr>
          <a:xfrm>
            <a:off x="6347526" y="5761496"/>
            <a:ext cx="61086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Ellipse 81"/>
          <p:cNvSpPr/>
          <p:nvPr/>
        </p:nvSpPr>
        <p:spPr>
          <a:xfrm>
            <a:off x="5542281" y="5625340"/>
            <a:ext cx="272311" cy="272311"/>
          </a:xfrm>
          <a:prstGeom prst="ellipse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3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83" name="Ellipse 82"/>
          <p:cNvSpPr/>
          <p:nvPr/>
        </p:nvSpPr>
        <p:spPr>
          <a:xfrm>
            <a:off x="7391151" y="5620954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3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84" name="Ellipse 83"/>
          <p:cNvSpPr/>
          <p:nvPr/>
        </p:nvSpPr>
        <p:spPr>
          <a:xfrm>
            <a:off x="8274324" y="5620954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4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85" name="Gerader Verbinder 84"/>
          <p:cNvCxnSpPr>
            <a:stCxn id="83" idx="6"/>
            <a:endCxn id="84" idx="2"/>
          </p:cNvCxnSpPr>
          <p:nvPr/>
        </p:nvCxnSpPr>
        <p:spPr>
          <a:xfrm>
            <a:off x="7663462" y="5757110"/>
            <a:ext cx="61086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hteck 17"/>
          <p:cNvSpPr/>
          <p:nvPr/>
        </p:nvSpPr>
        <p:spPr>
          <a:xfrm>
            <a:off x="5374640" y="3413760"/>
            <a:ext cx="3474720" cy="2612964"/>
          </a:xfrm>
          <a:prstGeom prst="rect">
            <a:avLst/>
          </a:prstGeom>
          <a:solidFill>
            <a:srgbClr val="FFFFFF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8237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Implementation – </a:t>
            </a:r>
            <a:r>
              <a:rPr lang="de-DE" dirty="0" err="1" smtClean="0"/>
              <a:t>Triangle</a:t>
            </a:r>
            <a:r>
              <a:rPr lang="de-DE" dirty="0" smtClean="0"/>
              <a:t> Generation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5DD00-AEC2-4F9D-BFCB-D7BEDDFE9C32}" type="datetime1">
              <a:rPr lang="en-US" smtClean="0"/>
              <a:t>5/30/2015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Graph Mining with Spark - Distributed Big Data Analytics Seminar - Tim Draeger, Ricarda Schüler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14</a:t>
            </a:fld>
            <a:endParaRPr lang="en-US"/>
          </a:p>
        </p:txBody>
      </p:sp>
      <p:sp>
        <p:nvSpPr>
          <p:cNvPr id="8" name="Rechteck 7"/>
          <p:cNvSpPr/>
          <p:nvPr/>
        </p:nvSpPr>
        <p:spPr>
          <a:xfrm>
            <a:off x="457200" y="2410690"/>
            <a:ext cx="1808018" cy="571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chemeClr val="tx1"/>
                </a:solidFill>
              </a:rPr>
              <a:t>KeyBy</a:t>
            </a:r>
            <a:r>
              <a:rPr lang="de-DE" dirty="0" smtClean="0">
                <a:solidFill>
                  <a:schemeClr val="tx1"/>
                </a:solidFill>
              </a:rPr>
              <a:t>(Edge.v1)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Ellipse 8"/>
          <p:cNvSpPr/>
          <p:nvPr/>
        </p:nvSpPr>
        <p:spPr>
          <a:xfrm>
            <a:off x="457200" y="1205345"/>
            <a:ext cx="1808018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RDD[Edge]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echteck 9"/>
          <p:cNvSpPr/>
          <p:nvPr/>
        </p:nvSpPr>
        <p:spPr>
          <a:xfrm>
            <a:off x="457200" y="3616035"/>
            <a:ext cx="1808018" cy="571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chemeClr val="tx1"/>
                </a:solidFill>
              </a:rPr>
              <a:t>SelfJoin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2" name="Gerade Verbindung mit Pfeil 11"/>
          <p:cNvCxnSpPr>
            <a:stCxn id="9" idx="4"/>
            <a:endCxn id="8" idx="0"/>
          </p:cNvCxnSpPr>
          <p:nvPr/>
        </p:nvCxnSpPr>
        <p:spPr>
          <a:xfrm>
            <a:off x="1361209" y="1776845"/>
            <a:ext cx="0" cy="63384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/>
          <p:cNvCxnSpPr>
            <a:stCxn id="8" idx="2"/>
            <a:endCxn id="10" idx="0"/>
          </p:cNvCxnSpPr>
          <p:nvPr/>
        </p:nvCxnSpPr>
        <p:spPr>
          <a:xfrm>
            <a:off x="1361209" y="2982190"/>
            <a:ext cx="0" cy="63384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hteck 15"/>
          <p:cNvSpPr/>
          <p:nvPr/>
        </p:nvSpPr>
        <p:spPr>
          <a:xfrm>
            <a:off x="3363190" y="1205345"/>
            <a:ext cx="1808018" cy="57150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chemeClr val="bg2"/>
                </a:solidFill>
              </a:rPr>
              <a:t>KeyBy</a:t>
            </a:r>
            <a:r>
              <a:rPr lang="de-DE" dirty="0" smtClean="0">
                <a:solidFill>
                  <a:schemeClr val="bg2"/>
                </a:solidFill>
              </a:rPr>
              <a:t>(Edge)</a:t>
            </a:r>
            <a:endParaRPr lang="en-US" dirty="0">
              <a:solidFill>
                <a:schemeClr val="bg2"/>
              </a:solidFill>
            </a:endParaRPr>
          </a:p>
        </p:txBody>
      </p:sp>
      <p:cxnSp>
        <p:nvCxnSpPr>
          <p:cNvPr id="19" name="Gerade Verbindung mit Pfeil 18"/>
          <p:cNvCxnSpPr>
            <a:stCxn id="9" idx="6"/>
            <a:endCxn id="16" idx="1"/>
          </p:cNvCxnSpPr>
          <p:nvPr/>
        </p:nvCxnSpPr>
        <p:spPr>
          <a:xfrm>
            <a:off x="2265218" y="1491095"/>
            <a:ext cx="1097972" cy="0"/>
          </a:xfrm>
          <a:prstGeom prst="straightConnector1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hteck 21"/>
          <p:cNvSpPr/>
          <p:nvPr/>
        </p:nvSpPr>
        <p:spPr>
          <a:xfrm>
            <a:off x="3363190" y="2410690"/>
            <a:ext cx="1808018" cy="57150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chemeClr val="bg2"/>
                </a:solidFill>
              </a:rPr>
              <a:t>Join</a:t>
            </a:r>
            <a:endParaRPr lang="en-US" dirty="0">
              <a:solidFill>
                <a:schemeClr val="bg2"/>
              </a:solidFill>
            </a:endParaRPr>
          </a:p>
        </p:txBody>
      </p:sp>
      <p:cxnSp>
        <p:nvCxnSpPr>
          <p:cNvPr id="26" name="Gerade Verbindung mit Pfeil 25"/>
          <p:cNvCxnSpPr>
            <a:stCxn id="16" idx="2"/>
            <a:endCxn id="22" idx="0"/>
          </p:cNvCxnSpPr>
          <p:nvPr/>
        </p:nvCxnSpPr>
        <p:spPr>
          <a:xfrm>
            <a:off x="4267199" y="1776845"/>
            <a:ext cx="0" cy="633845"/>
          </a:xfrm>
          <a:prstGeom prst="straightConnector1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hteck 26"/>
          <p:cNvSpPr/>
          <p:nvPr/>
        </p:nvSpPr>
        <p:spPr>
          <a:xfrm>
            <a:off x="3363189" y="3616035"/>
            <a:ext cx="1808018" cy="57150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bg2"/>
                </a:solidFill>
              </a:rPr>
              <a:t>Map(</a:t>
            </a:r>
            <a:r>
              <a:rPr lang="de-DE" dirty="0" err="1" smtClean="0">
                <a:solidFill>
                  <a:schemeClr val="bg2"/>
                </a:solidFill>
              </a:rPr>
              <a:t>Triangle</a:t>
            </a:r>
            <a:r>
              <a:rPr lang="de-DE" dirty="0" smtClean="0">
                <a:solidFill>
                  <a:schemeClr val="bg2"/>
                </a:solidFill>
              </a:rPr>
              <a:t>)</a:t>
            </a:r>
            <a:endParaRPr lang="en-US" dirty="0">
              <a:solidFill>
                <a:schemeClr val="bg2"/>
              </a:solidFill>
            </a:endParaRPr>
          </a:p>
        </p:txBody>
      </p:sp>
      <p:cxnSp>
        <p:nvCxnSpPr>
          <p:cNvPr id="29" name="Gerade Verbindung mit Pfeil 28"/>
          <p:cNvCxnSpPr>
            <a:stCxn id="22" idx="2"/>
            <a:endCxn id="27" idx="0"/>
          </p:cNvCxnSpPr>
          <p:nvPr/>
        </p:nvCxnSpPr>
        <p:spPr>
          <a:xfrm flipH="1">
            <a:off x="4267198" y="2982190"/>
            <a:ext cx="1" cy="633845"/>
          </a:xfrm>
          <a:prstGeom prst="straightConnector1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Ellipse 30"/>
          <p:cNvSpPr/>
          <p:nvPr/>
        </p:nvSpPr>
        <p:spPr>
          <a:xfrm>
            <a:off x="6075217" y="1850836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2" name="Ellipse 31"/>
          <p:cNvSpPr/>
          <p:nvPr/>
        </p:nvSpPr>
        <p:spPr>
          <a:xfrm>
            <a:off x="6957627" y="1850836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3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4" name="Ellipse 33"/>
          <p:cNvSpPr/>
          <p:nvPr/>
        </p:nvSpPr>
        <p:spPr>
          <a:xfrm>
            <a:off x="6516422" y="1205345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36" name="Gerader Verbinder 35"/>
          <p:cNvCxnSpPr>
            <a:stCxn id="34" idx="3"/>
            <a:endCxn id="31" idx="7"/>
          </p:cNvCxnSpPr>
          <p:nvPr/>
        </p:nvCxnSpPr>
        <p:spPr>
          <a:xfrm flipH="1">
            <a:off x="6307649" y="1435513"/>
            <a:ext cx="248652" cy="45746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/>
          <p:cNvCxnSpPr>
            <a:stCxn id="31" idx="6"/>
            <a:endCxn id="32" idx="2"/>
          </p:cNvCxnSpPr>
          <p:nvPr/>
        </p:nvCxnSpPr>
        <p:spPr>
          <a:xfrm>
            <a:off x="6347528" y="1986992"/>
            <a:ext cx="61009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r Verbinder 39"/>
          <p:cNvCxnSpPr>
            <a:stCxn id="34" idx="5"/>
            <a:endCxn id="32" idx="1"/>
          </p:cNvCxnSpPr>
          <p:nvPr/>
        </p:nvCxnSpPr>
        <p:spPr>
          <a:xfrm>
            <a:off x="6748854" y="1435513"/>
            <a:ext cx="248652" cy="45746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Ellipse 40"/>
          <p:cNvSpPr/>
          <p:nvPr/>
        </p:nvSpPr>
        <p:spPr>
          <a:xfrm>
            <a:off x="7343707" y="1205345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4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43" name="Gerader Verbinder 42"/>
          <p:cNvCxnSpPr>
            <a:stCxn id="32" idx="7"/>
            <a:endCxn id="41" idx="3"/>
          </p:cNvCxnSpPr>
          <p:nvPr/>
        </p:nvCxnSpPr>
        <p:spPr>
          <a:xfrm flipV="1">
            <a:off x="7190059" y="1435513"/>
            <a:ext cx="193527" cy="45746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Ellipse 72"/>
          <p:cNvSpPr/>
          <p:nvPr/>
        </p:nvSpPr>
        <p:spPr>
          <a:xfrm>
            <a:off x="6842790" y="3809528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74" name="Ellipse 73"/>
          <p:cNvSpPr/>
          <p:nvPr/>
        </p:nvSpPr>
        <p:spPr>
          <a:xfrm>
            <a:off x="7725200" y="3809528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3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75" name="Ellipse 74"/>
          <p:cNvSpPr/>
          <p:nvPr/>
        </p:nvSpPr>
        <p:spPr>
          <a:xfrm>
            <a:off x="7283995" y="3164037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76" name="Gerader Verbinder 75"/>
          <p:cNvCxnSpPr>
            <a:stCxn id="75" idx="3"/>
            <a:endCxn id="73" idx="7"/>
          </p:cNvCxnSpPr>
          <p:nvPr/>
        </p:nvCxnSpPr>
        <p:spPr>
          <a:xfrm flipH="1">
            <a:off x="7075222" y="3394205"/>
            <a:ext cx="248652" cy="45746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Gerader Verbinder 77"/>
          <p:cNvCxnSpPr>
            <a:stCxn id="75" idx="5"/>
            <a:endCxn id="74" idx="1"/>
          </p:cNvCxnSpPr>
          <p:nvPr/>
        </p:nvCxnSpPr>
        <p:spPr>
          <a:xfrm>
            <a:off x="7516427" y="3394205"/>
            <a:ext cx="248652" cy="45746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Ellipse 78"/>
          <p:cNvSpPr/>
          <p:nvPr/>
        </p:nvSpPr>
        <p:spPr>
          <a:xfrm>
            <a:off x="5612413" y="3439355"/>
            <a:ext cx="272311" cy="272311"/>
          </a:xfrm>
          <a:prstGeom prst="ellipse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80" name="Ellipse 79"/>
          <p:cNvSpPr/>
          <p:nvPr/>
        </p:nvSpPr>
        <p:spPr>
          <a:xfrm>
            <a:off x="6494823" y="3439355"/>
            <a:ext cx="272311" cy="272311"/>
          </a:xfrm>
          <a:prstGeom prst="ellipse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3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02" name="Date Placeholder 3"/>
          <p:cNvSpPr txBox="1">
            <a:spLocks/>
          </p:cNvSpPr>
          <p:nvPr/>
        </p:nvSpPr>
        <p:spPr>
          <a:xfrm>
            <a:off x="457200" y="6498000"/>
            <a:ext cx="959135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E05DD00-AEC2-4F9D-BFCB-D7BEDDFE9C32}" type="datetime1">
              <a:rPr lang="en-US" smtClean="0"/>
              <a:pPr/>
              <a:t>5/30/2015</a:t>
            </a:fld>
            <a:endParaRPr lang="en-US"/>
          </a:p>
        </p:txBody>
      </p:sp>
      <p:sp>
        <p:nvSpPr>
          <p:cNvPr id="103" name="Rechteck 102"/>
          <p:cNvSpPr/>
          <p:nvPr/>
        </p:nvSpPr>
        <p:spPr>
          <a:xfrm>
            <a:off x="457200" y="4821380"/>
            <a:ext cx="1808018" cy="571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Filter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04" name="Gerade Verbindung mit Pfeil 103"/>
          <p:cNvCxnSpPr>
            <a:endCxn id="103" idx="0"/>
          </p:cNvCxnSpPr>
          <p:nvPr/>
        </p:nvCxnSpPr>
        <p:spPr>
          <a:xfrm>
            <a:off x="1361209" y="4187535"/>
            <a:ext cx="0" cy="63384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Gewinkelte Verbindung 104"/>
          <p:cNvCxnSpPr>
            <a:stCxn id="106" idx="3"/>
          </p:cNvCxnSpPr>
          <p:nvPr/>
        </p:nvCxnSpPr>
        <p:spPr>
          <a:xfrm flipV="1">
            <a:off x="2265218" y="2696440"/>
            <a:ext cx="1097972" cy="3616034"/>
          </a:xfrm>
          <a:prstGeom prst="bentConnector3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Rechteck 105"/>
          <p:cNvSpPr/>
          <p:nvPr/>
        </p:nvSpPr>
        <p:spPr>
          <a:xfrm>
            <a:off x="457200" y="6026724"/>
            <a:ext cx="1808018" cy="571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Map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07" name="Gerade Verbindung mit Pfeil 106"/>
          <p:cNvCxnSpPr>
            <a:stCxn id="103" idx="2"/>
            <a:endCxn id="106" idx="0"/>
          </p:cNvCxnSpPr>
          <p:nvPr/>
        </p:nvCxnSpPr>
        <p:spPr>
          <a:xfrm>
            <a:off x="1361209" y="5392880"/>
            <a:ext cx="0" cy="63384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Gerader Verbinder 107"/>
          <p:cNvCxnSpPr>
            <a:stCxn id="79" idx="6"/>
            <a:endCxn id="80" idx="2"/>
          </p:cNvCxnSpPr>
          <p:nvPr/>
        </p:nvCxnSpPr>
        <p:spPr>
          <a:xfrm>
            <a:off x="5884724" y="3575511"/>
            <a:ext cx="610099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6148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Implementation – </a:t>
            </a:r>
            <a:r>
              <a:rPr lang="de-DE" dirty="0" err="1" smtClean="0"/>
              <a:t>Triangle</a:t>
            </a:r>
            <a:r>
              <a:rPr lang="de-DE" dirty="0" smtClean="0"/>
              <a:t> Generation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5DD00-AEC2-4F9D-BFCB-D7BEDDFE9C32}" type="datetime1">
              <a:rPr lang="en-US" smtClean="0"/>
              <a:t>5/30/2015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Graph Mining with Spark - Distributed Big Data Analytics Seminar - Tim Draeger, Ricarda Schüler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15</a:t>
            </a:fld>
            <a:endParaRPr lang="en-US"/>
          </a:p>
        </p:txBody>
      </p:sp>
      <p:sp>
        <p:nvSpPr>
          <p:cNvPr id="8" name="Rechteck 7"/>
          <p:cNvSpPr/>
          <p:nvPr/>
        </p:nvSpPr>
        <p:spPr>
          <a:xfrm>
            <a:off x="457200" y="2410690"/>
            <a:ext cx="1808018" cy="571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chemeClr val="tx1"/>
                </a:solidFill>
              </a:rPr>
              <a:t>KeyBy</a:t>
            </a:r>
            <a:r>
              <a:rPr lang="de-DE" dirty="0" smtClean="0">
                <a:solidFill>
                  <a:schemeClr val="tx1"/>
                </a:solidFill>
              </a:rPr>
              <a:t>(Edge.v1)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Ellipse 8"/>
          <p:cNvSpPr/>
          <p:nvPr/>
        </p:nvSpPr>
        <p:spPr>
          <a:xfrm>
            <a:off x="457200" y="1205345"/>
            <a:ext cx="1808018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RDD[Edge]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echteck 9"/>
          <p:cNvSpPr/>
          <p:nvPr/>
        </p:nvSpPr>
        <p:spPr>
          <a:xfrm>
            <a:off x="457200" y="3616035"/>
            <a:ext cx="1808018" cy="571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chemeClr val="tx1"/>
                </a:solidFill>
              </a:rPr>
              <a:t>SelfJoin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2" name="Gerade Verbindung mit Pfeil 11"/>
          <p:cNvCxnSpPr>
            <a:stCxn id="9" idx="4"/>
            <a:endCxn id="8" idx="0"/>
          </p:cNvCxnSpPr>
          <p:nvPr/>
        </p:nvCxnSpPr>
        <p:spPr>
          <a:xfrm>
            <a:off x="1361209" y="1776845"/>
            <a:ext cx="0" cy="63384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/>
          <p:cNvCxnSpPr>
            <a:stCxn id="8" idx="2"/>
            <a:endCxn id="10" idx="0"/>
          </p:cNvCxnSpPr>
          <p:nvPr/>
        </p:nvCxnSpPr>
        <p:spPr>
          <a:xfrm>
            <a:off x="1361209" y="2982190"/>
            <a:ext cx="0" cy="63384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hteck 15"/>
          <p:cNvSpPr/>
          <p:nvPr/>
        </p:nvSpPr>
        <p:spPr>
          <a:xfrm>
            <a:off x="3363190" y="1205345"/>
            <a:ext cx="1808018" cy="571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chemeClr val="tx1"/>
                </a:solidFill>
              </a:rPr>
              <a:t>KeyBy</a:t>
            </a:r>
            <a:r>
              <a:rPr lang="de-DE" dirty="0" smtClean="0">
                <a:solidFill>
                  <a:schemeClr val="tx1"/>
                </a:solidFill>
              </a:rPr>
              <a:t>(Edge)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9" name="Gerade Verbindung mit Pfeil 18"/>
          <p:cNvCxnSpPr>
            <a:stCxn id="9" idx="6"/>
            <a:endCxn id="16" idx="1"/>
          </p:cNvCxnSpPr>
          <p:nvPr/>
        </p:nvCxnSpPr>
        <p:spPr>
          <a:xfrm>
            <a:off x="2265218" y="1491095"/>
            <a:ext cx="109797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hteck 21"/>
          <p:cNvSpPr/>
          <p:nvPr/>
        </p:nvSpPr>
        <p:spPr>
          <a:xfrm>
            <a:off x="3363190" y="2410690"/>
            <a:ext cx="1808018" cy="571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chemeClr val="tx1"/>
                </a:solidFill>
              </a:rPr>
              <a:t>Join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6" name="Gerade Verbindung mit Pfeil 25"/>
          <p:cNvCxnSpPr>
            <a:stCxn id="16" idx="2"/>
            <a:endCxn id="22" idx="0"/>
          </p:cNvCxnSpPr>
          <p:nvPr/>
        </p:nvCxnSpPr>
        <p:spPr>
          <a:xfrm>
            <a:off x="4267199" y="1776845"/>
            <a:ext cx="0" cy="63384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hteck 26"/>
          <p:cNvSpPr/>
          <p:nvPr/>
        </p:nvSpPr>
        <p:spPr>
          <a:xfrm>
            <a:off x="3363189" y="3616035"/>
            <a:ext cx="1808018" cy="57150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bg2"/>
                </a:solidFill>
              </a:rPr>
              <a:t>Map(</a:t>
            </a:r>
            <a:r>
              <a:rPr lang="de-DE" dirty="0" err="1" smtClean="0">
                <a:solidFill>
                  <a:schemeClr val="bg2"/>
                </a:solidFill>
              </a:rPr>
              <a:t>Triangle</a:t>
            </a:r>
            <a:r>
              <a:rPr lang="de-DE" dirty="0" smtClean="0">
                <a:solidFill>
                  <a:schemeClr val="bg2"/>
                </a:solidFill>
              </a:rPr>
              <a:t>)</a:t>
            </a:r>
            <a:endParaRPr lang="en-US" dirty="0">
              <a:solidFill>
                <a:schemeClr val="bg2"/>
              </a:solidFill>
            </a:endParaRPr>
          </a:p>
        </p:txBody>
      </p:sp>
      <p:cxnSp>
        <p:nvCxnSpPr>
          <p:cNvPr id="29" name="Gerade Verbindung mit Pfeil 28"/>
          <p:cNvCxnSpPr>
            <a:stCxn id="22" idx="2"/>
            <a:endCxn id="27" idx="0"/>
          </p:cNvCxnSpPr>
          <p:nvPr/>
        </p:nvCxnSpPr>
        <p:spPr>
          <a:xfrm flipH="1">
            <a:off x="4267198" y="2982190"/>
            <a:ext cx="1" cy="633845"/>
          </a:xfrm>
          <a:prstGeom prst="straightConnector1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Ellipse 30"/>
          <p:cNvSpPr/>
          <p:nvPr/>
        </p:nvSpPr>
        <p:spPr>
          <a:xfrm>
            <a:off x="6075217" y="1850836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2" name="Ellipse 31"/>
          <p:cNvSpPr/>
          <p:nvPr/>
        </p:nvSpPr>
        <p:spPr>
          <a:xfrm>
            <a:off x="6957627" y="1850836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3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4" name="Ellipse 33"/>
          <p:cNvSpPr/>
          <p:nvPr/>
        </p:nvSpPr>
        <p:spPr>
          <a:xfrm>
            <a:off x="6516422" y="1205345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36" name="Gerader Verbinder 35"/>
          <p:cNvCxnSpPr>
            <a:stCxn id="34" idx="3"/>
            <a:endCxn id="31" idx="7"/>
          </p:cNvCxnSpPr>
          <p:nvPr/>
        </p:nvCxnSpPr>
        <p:spPr>
          <a:xfrm flipH="1">
            <a:off x="6307649" y="1435513"/>
            <a:ext cx="248652" cy="45746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/>
          <p:cNvCxnSpPr>
            <a:stCxn id="31" idx="6"/>
            <a:endCxn id="32" idx="2"/>
          </p:cNvCxnSpPr>
          <p:nvPr/>
        </p:nvCxnSpPr>
        <p:spPr>
          <a:xfrm>
            <a:off x="6347528" y="1986992"/>
            <a:ext cx="61009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r Verbinder 39"/>
          <p:cNvCxnSpPr>
            <a:stCxn id="34" idx="5"/>
            <a:endCxn id="32" idx="1"/>
          </p:cNvCxnSpPr>
          <p:nvPr/>
        </p:nvCxnSpPr>
        <p:spPr>
          <a:xfrm>
            <a:off x="6748854" y="1435513"/>
            <a:ext cx="248652" cy="45746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Ellipse 40"/>
          <p:cNvSpPr/>
          <p:nvPr/>
        </p:nvSpPr>
        <p:spPr>
          <a:xfrm>
            <a:off x="7343707" y="1205345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4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43" name="Gerader Verbinder 42"/>
          <p:cNvCxnSpPr>
            <a:stCxn id="32" idx="7"/>
            <a:endCxn id="41" idx="3"/>
          </p:cNvCxnSpPr>
          <p:nvPr/>
        </p:nvCxnSpPr>
        <p:spPr>
          <a:xfrm flipV="1">
            <a:off x="7190059" y="1435513"/>
            <a:ext cx="193527" cy="45746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Ellipse 56"/>
          <p:cNvSpPr/>
          <p:nvPr/>
        </p:nvSpPr>
        <p:spPr>
          <a:xfrm>
            <a:off x="6842790" y="4172985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8" name="Ellipse 57"/>
          <p:cNvSpPr/>
          <p:nvPr/>
        </p:nvSpPr>
        <p:spPr>
          <a:xfrm>
            <a:off x="7725200" y="4172985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3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59" name="Gerader Verbinder 58"/>
          <p:cNvCxnSpPr>
            <a:stCxn id="57" idx="6"/>
            <a:endCxn id="58" idx="2"/>
          </p:cNvCxnSpPr>
          <p:nvPr/>
        </p:nvCxnSpPr>
        <p:spPr>
          <a:xfrm>
            <a:off x="7115101" y="4309141"/>
            <a:ext cx="61009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hteck 62"/>
          <p:cNvSpPr/>
          <p:nvPr/>
        </p:nvSpPr>
        <p:spPr>
          <a:xfrm>
            <a:off x="457200" y="4821380"/>
            <a:ext cx="1808018" cy="571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Filter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64" name="Gewinkelte Verbindung 63"/>
          <p:cNvCxnSpPr>
            <a:stCxn id="65" idx="3"/>
          </p:cNvCxnSpPr>
          <p:nvPr/>
        </p:nvCxnSpPr>
        <p:spPr>
          <a:xfrm flipV="1">
            <a:off x="2265218" y="2696440"/>
            <a:ext cx="1097972" cy="3616034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hteck 64"/>
          <p:cNvSpPr/>
          <p:nvPr/>
        </p:nvSpPr>
        <p:spPr>
          <a:xfrm>
            <a:off x="457200" y="6026724"/>
            <a:ext cx="1808018" cy="571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Map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66" name="Gerade Verbindung mit Pfeil 65"/>
          <p:cNvCxnSpPr>
            <a:stCxn id="63" idx="2"/>
            <a:endCxn id="65" idx="0"/>
          </p:cNvCxnSpPr>
          <p:nvPr/>
        </p:nvCxnSpPr>
        <p:spPr>
          <a:xfrm>
            <a:off x="1361209" y="5392880"/>
            <a:ext cx="0" cy="63384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Gerade Verbindung mit Pfeil 66"/>
          <p:cNvCxnSpPr/>
          <p:nvPr/>
        </p:nvCxnSpPr>
        <p:spPr>
          <a:xfrm>
            <a:off x="1361209" y="4187535"/>
            <a:ext cx="0" cy="63384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Ellipse 67"/>
          <p:cNvSpPr/>
          <p:nvPr/>
        </p:nvSpPr>
        <p:spPr>
          <a:xfrm>
            <a:off x="6842790" y="3809528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69" name="Ellipse 68"/>
          <p:cNvSpPr/>
          <p:nvPr/>
        </p:nvSpPr>
        <p:spPr>
          <a:xfrm>
            <a:off x="7725200" y="3809528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3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70" name="Ellipse 69"/>
          <p:cNvSpPr/>
          <p:nvPr/>
        </p:nvSpPr>
        <p:spPr>
          <a:xfrm>
            <a:off x="7283995" y="3164037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71" name="Gerader Verbinder 70"/>
          <p:cNvCxnSpPr>
            <a:stCxn id="70" idx="3"/>
            <a:endCxn id="68" idx="7"/>
          </p:cNvCxnSpPr>
          <p:nvPr/>
        </p:nvCxnSpPr>
        <p:spPr>
          <a:xfrm flipH="1">
            <a:off x="7075222" y="3394205"/>
            <a:ext cx="248652" cy="45746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Gerader Verbinder 71"/>
          <p:cNvCxnSpPr>
            <a:stCxn id="70" idx="5"/>
            <a:endCxn id="69" idx="1"/>
          </p:cNvCxnSpPr>
          <p:nvPr/>
        </p:nvCxnSpPr>
        <p:spPr>
          <a:xfrm>
            <a:off x="7516427" y="3394205"/>
            <a:ext cx="248652" cy="45746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Ellipse 76"/>
          <p:cNvSpPr/>
          <p:nvPr/>
        </p:nvSpPr>
        <p:spPr>
          <a:xfrm>
            <a:off x="5612413" y="3439355"/>
            <a:ext cx="272311" cy="272311"/>
          </a:xfrm>
          <a:prstGeom prst="ellipse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02" name="Ellipse 101"/>
          <p:cNvSpPr/>
          <p:nvPr/>
        </p:nvSpPr>
        <p:spPr>
          <a:xfrm>
            <a:off x="6494823" y="3439355"/>
            <a:ext cx="272311" cy="272311"/>
          </a:xfrm>
          <a:prstGeom prst="ellipse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3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103" name="Gerader Verbinder 102"/>
          <p:cNvCxnSpPr>
            <a:stCxn id="77" idx="6"/>
            <a:endCxn id="102" idx="2"/>
          </p:cNvCxnSpPr>
          <p:nvPr/>
        </p:nvCxnSpPr>
        <p:spPr>
          <a:xfrm>
            <a:off x="5884724" y="3575511"/>
            <a:ext cx="610099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5666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Implementation – </a:t>
            </a:r>
            <a:r>
              <a:rPr lang="de-DE" dirty="0" err="1" smtClean="0"/>
              <a:t>Triangle</a:t>
            </a:r>
            <a:r>
              <a:rPr lang="de-DE" dirty="0" smtClean="0"/>
              <a:t> Generation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5DD00-AEC2-4F9D-BFCB-D7BEDDFE9C32}" type="datetime1">
              <a:rPr lang="en-US" smtClean="0"/>
              <a:t>5/30/2015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Graph Mining with Spark - Distributed Big Data Analytics Seminar - Tim Draeger, Ricarda Schüler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16</a:t>
            </a:fld>
            <a:endParaRPr lang="en-US"/>
          </a:p>
        </p:txBody>
      </p:sp>
      <p:sp>
        <p:nvSpPr>
          <p:cNvPr id="8" name="Rechteck 7"/>
          <p:cNvSpPr/>
          <p:nvPr/>
        </p:nvSpPr>
        <p:spPr>
          <a:xfrm>
            <a:off x="457200" y="2410690"/>
            <a:ext cx="1808018" cy="571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chemeClr val="tx1"/>
                </a:solidFill>
              </a:rPr>
              <a:t>KeyBy</a:t>
            </a:r>
            <a:r>
              <a:rPr lang="de-DE" dirty="0" smtClean="0">
                <a:solidFill>
                  <a:schemeClr val="tx1"/>
                </a:solidFill>
              </a:rPr>
              <a:t>(Edge.v1)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Ellipse 8"/>
          <p:cNvSpPr/>
          <p:nvPr/>
        </p:nvSpPr>
        <p:spPr>
          <a:xfrm>
            <a:off x="457200" y="1205345"/>
            <a:ext cx="1808018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RDD[Edge]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echteck 9"/>
          <p:cNvSpPr/>
          <p:nvPr/>
        </p:nvSpPr>
        <p:spPr>
          <a:xfrm>
            <a:off x="457200" y="3616035"/>
            <a:ext cx="1808018" cy="571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chemeClr val="tx1"/>
                </a:solidFill>
              </a:rPr>
              <a:t>SelfJoin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2" name="Gerade Verbindung mit Pfeil 11"/>
          <p:cNvCxnSpPr>
            <a:stCxn id="9" idx="4"/>
            <a:endCxn id="8" idx="0"/>
          </p:cNvCxnSpPr>
          <p:nvPr/>
        </p:nvCxnSpPr>
        <p:spPr>
          <a:xfrm>
            <a:off x="1361209" y="1776845"/>
            <a:ext cx="0" cy="63384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/>
          <p:cNvCxnSpPr>
            <a:stCxn id="8" idx="2"/>
            <a:endCxn id="10" idx="0"/>
          </p:cNvCxnSpPr>
          <p:nvPr/>
        </p:nvCxnSpPr>
        <p:spPr>
          <a:xfrm>
            <a:off x="1361209" y="2982190"/>
            <a:ext cx="0" cy="63384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hteck 15"/>
          <p:cNvSpPr/>
          <p:nvPr/>
        </p:nvSpPr>
        <p:spPr>
          <a:xfrm>
            <a:off x="3363190" y="1205345"/>
            <a:ext cx="1808018" cy="571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chemeClr val="tx1"/>
                </a:solidFill>
              </a:rPr>
              <a:t>KeyBy</a:t>
            </a:r>
            <a:r>
              <a:rPr lang="de-DE" dirty="0" smtClean="0">
                <a:solidFill>
                  <a:schemeClr val="tx1"/>
                </a:solidFill>
              </a:rPr>
              <a:t>(Edge)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9" name="Gerade Verbindung mit Pfeil 18"/>
          <p:cNvCxnSpPr>
            <a:stCxn id="9" idx="6"/>
            <a:endCxn id="16" idx="1"/>
          </p:cNvCxnSpPr>
          <p:nvPr/>
        </p:nvCxnSpPr>
        <p:spPr>
          <a:xfrm>
            <a:off x="2265218" y="1491095"/>
            <a:ext cx="109797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/>
          <p:cNvCxnSpPr>
            <a:stCxn id="10" idx="2"/>
          </p:cNvCxnSpPr>
          <p:nvPr/>
        </p:nvCxnSpPr>
        <p:spPr>
          <a:xfrm>
            <a:off x="1361209" y="4187535"/>
            <a:ext cx="0" cy="63384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hteck 21"/>
          <p:cNvSpPr/>
          <p:nvPr/>
        </p:nvSpPr>
        <p:spPr>
          <a:xfrm>
            <a:off x="3363190" y="2410690"/>
            <a:ext cx="1808018" cy="571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chemeClr val="tx1"/>
                </a:solidFill>
              </a:rPr>
              <a:t>Join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6" name="Gerade Verbindung mit Pfeil 25"/>
          <p:cNvCxnSpPr>
            <a:stCxn id="16" idx="2"/>
            <a:endCxn id="22" idx="0"/>
          </p:cNvCxnSpPr>
          <p:nvPr/>
        </p:nvCxnSpPr>
        <p:spPr>
          <a:xfrm>
            <a:off x="4267199" y="1776845"/>
            <a:ext cx="0" cy="63384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hteck 26"/>
          <p:cNvSpPr/>
          <p:nvPr/>
        </p:nvSpPr>
        <p:spPr>
          <a:xfrm>
            <a:off x="3363189" y="3616035"/>
            <a:ext cx="1808018" cy="571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Map(</a:t>
            </a:r>
            <a:r>
              <a:rPr lang="de-DE" dirty="0" err="1" smtClean="0">
                <a:solidFill>
                  <a:schemeClr val="tx1"/>
                </a:solidFill>
              </a:rPr>
              <a:t>Triangle</a:t>
            </a:r>
            <a:r>
              <a:rPr lang="de-DE" dirty="0" smtClean="0">
                <a:solidFill>
                  <a:schemeClr val="tx1"/>
                </a:solidFill>
              </a:rPr>
              <a:t>)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9" name="Gerade Verbindung mit Pfeil 28"/>
          <p:cNvCxnSpPr>
            <a:stCxn id="22" idx="2"/>
            <a:endCxn id="27" idx="0"/>
          </p:cNvCxnSpPr>
          <p:nvPr/>
        </p:nvCxnSpPr>
        <p:spPr>
          <a:xfrm flipH="1">
            <a:off x="4267198" y="2982190"/>
            <a:ext cx="1" cy="63384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Ellipse 30"/>
          <p:cNvSpPr/>
          <p:nvPr/>
        </p:nvSpPr>
        <p:spPr>
          <a:xfrm>
            <a:off x="6075217" y="1850836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2" name="Ellipse 31"/>
          <p:cNvSpPr/>
          <p:nvPr/>
        </p:nvSpPr>
        <p:spPr>
          <a:xfrm>
            <a:off x="6957627" y="1850836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3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4" name="Ellipse 33"/>
          <p:cNvSpPr/>
          <p:nvPr/>
        </p:nvSpPr>
        <p:spPr>
          <a:xfrm>
            <a:off x="6516422" y="1205345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36" name="Gerader Verbinder 35"/>
          <p:cNvCxnSpPr>
            <a:stCxn id="34" idx="3"/>
            <a:endCxn id="31" idx="7"/>
          </p:cNvCxnSpPr>
          <p:nvPr/>
        </p:nvCxnSpPr>
        <p:spPr>
          <a:xfrm flipH="1">
            <a:off x="6307649" y="1435513"/>
            <a:ext cx="248652" cy="45746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/>
          <p:cNvCxnSpPr>
            <a:stCxn id="31" idx="6"/>
            <a:endCxn id="32" idx="2"/>
          </p:cNvCxnSpPr>
          <p:nvPr/>
        </p:nvCxnSpPr>
        <p:spPr>
          <a:xfrm>
            <a:off x="6347528" y="1986992"/>
            <a:ext cx="61009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r Verbinder 39"/>
          <p:cNvCxnSpPr>
            <a:stCxn id="34" idx="5"/>
            <a:endCxn id="32" idx="1"/>
          </p:cNvCxnSpPr>
          <p:nvPr/>
        </p:nvCxnSpPr>
        <p:spPr>
          <a:xfrm>
            <a:off x="6748854" y="1435513"/>
            <a:ext cx="248652" cy="45746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Ellipse 40"/>
          <p:cNvSpPr/>
          <p:nvPr/>
        </p:nvSpPr>
        <p:spPr>
          <a:xfrm>
            <a:off x="7343707" y="1205345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4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43" name="Gerader Verbinder 42"/>
          <p:cNvCxnSpPr>
            <a:stCxn id="32" idx="7"/>
            <a:endCxn id="41" idx="3"/>
          </p:cNvCxnSpPr>
          <p:nvPr/>
        </p:nvCxnSpPr>
        <p:spPr>
          <a:xfrm flipV="1">
            <a:off x="7190059" y="1435513"/>
            <a:ext cx="193527" cy="45746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hteck 51"/>
          <p:cNvSpPr/>
          <p:nvPr/>
        </p:nvSpPr>
        <p:spPr>
          <a:xfrm>
            <a:off x="457200" y="4821380"/>
            <a:ext cx="1808018" cy="571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Filter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53" name="Gewinkelte Verbindung 52"/>
          <p:cNvCxnSpPr>
            <a:stCxn id="54" idx="3"/>
          </p:cNvCxnSpPr>
          <p:nvPr/>
        </p:nvCxnSpPr>
        <p:spPr>
          <a:xfrm flipV="1">
            <a:off x="2265218" y="2696440"/>
            <a:ext cx="1097972" cy="3616034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hteck 53"/>
          <p:cNvSpPr/>
          <p:nvPr/>
        </p:nvSpPr>
        <p:spPr>
          <a:xfrm>
            <a:off x="457200" y="6026724"/>
            <a:ext cx="1808018" cy="571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Map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55" name="Gerade Verbindung mit Pfeil 54"/>
          <p:cNvCxnSpPr>
            <a:stCxn id="52" idx="2"/>
            <a:endCxn id="54" idx="0"/>
          </p:cNvCxnSpPr>
          <p:nvPr/>
        </p:nvCxnSpPr>
        <p:spPr>
          <a:xfrm>
            <a:off x="1361209" y="5392880"/>
            <a:ext cx="0" cy="63384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Ellipse 55"/>
          <p:cNvSpPr/>
          <p:nvPr/>
        </p:nvSpPr>
        <p:spPr>
          <a:xfrm>
            <a:off x="6842790" y="3809528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63" name="Ellipse 62"/>
          <p:cNvSpPr/>
          <p:nvPr/>
        </p:nvSpPr>
        <p:spPr>
          <a:xfrm>
            <a:off x="7725200" y="3809528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3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64" name="Ellipse 63"/>
          <p:cNvSpPr/>
          <p:nvPr/>
        </p:nvSpPr>
        <p:spPr>
          <a:xfrm>
            <a:off x="7283995" y="3164037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65" name="Gerader Verbinder 64"/>
          <p:cNvCxnSpPr>
            <a:stCxn id="64" idx="3"/>
            <a:endCxn id="56" idx="7"/>
          </p:cNvCxnSpPr>
          <p:nvPr/>
        </p:nvCxnSpPr>
        <p:spPr>
          <a:xfrm flipH="1">
            <a:off x="7075222" y="3394205"/>
            <a:ext cx="248652" cy="45746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Gerader Verbinder 65"/>
          <p:cNvCxnSpPr>
            <a:stCxn id="64" idx="5"/>
            <a:endCxn id="63" idx="1"/>
          </p:cNvCxnSpPr>
          <p:nvPr/>
        </p:nvCxnSpPr>
        <p:spPr>
          <a:xfrm>
            <a:off x="7516427" y="3394205"/>
            <a:ext cx="248652" cy="45746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r Verbinder 17"/>
          <p:cNvCxnSpPr>
            <a:stCxn id="56" idx="6"/>
            <a:endCxn id="63" idx="2"/>
          </p:cNvCxnSpPr>
          <p:nvPr/>
        </p:nvCxnSpPr>
        <p:spPr>
          <a:xfrm>
            <a:off x="7115101" y="3945684"/>
            <a:ext cx="61009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4111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Evaluation – </a:t>
            </a:r>
            <a:r>
              <a:rPr lang="de-DE" dirty="0" err="1" smtClean="0"/>
              <a:t>Triangle</a:t>
            </a:r>
            <a:r>
              <a:rPr lang="de-DE" dirty="0" smtClean="0"/>
              <a:t> Generation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5DD00-AEC2-4F9D-BFCB-D7BEDDFE9C32}" type="datetime1">
              <a:rPr lang="en-US" smtClean="0"/>
              <a:t>5/30/2015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Graph Mining with Spark - Distributed Big Data Analytics Seminar - Tim Draeger, Ricarda Schüler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17</a:t>
            </a:fld>
            <a:endParaRPr lang="en-US"/>
          </a:p>
        </p:txBody>
      </p:sp>
      <p:grpSp>
        <p:nvGrpSpPr>
          <p:cNvPr id="11" name="Gruppieren 10"/>
          <p:cNvGrpSpPr/>
          <p:nvPr/>
        </p:nvGrpSpPr>
        <p:grpSpPr>
          <a:xfrm>
            <a:off x="727295" y="1629731"/>
            <a:ext cx="4214450" cy="4821379"/>
            <a:chOff x="457200" y="1205345"/>
            <a:chExt cx="4714008" cy="5392879"/>
          </a:xfrm>
        </p:grpSpPr>
        <p:sp>
          <p:nvSpPr>
            <p:cNvPr id="8" name="Rechteck 7"/>
            <p:cNvSpPr/>
            <p:nvPr/>
          </p:nvSpPr>
          <p:spPr>
            <a:xfrm>
              <a:off x="457200" y="2410690"/>
              <a:ext cx="1808018" cy="5715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dirty="0" err="1" smtClean="0">
                  <a:solidFill>
                    <a:schemeClr val="tx1"/>
                  </a:solidFill>
                </a:rPr>
                <a:t>KeyBy</a:t>
              </a:r>
              <a:r>
                <a:rPr lang="de-DE" sz="1600" dirty="0" smtClean="0">
                  <a:solidFill>
                    <a:schemeClr val="tx1"/>
                  </a:solidFill>
                </a:rPr>
                <a:t>(Edge.v1)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9" name="Ellipse 8"/>
            <p:cNvSpPr/>
            <p:nvPr/>
          </p:nvSpPr>
          <p:spPr>
            <a:xfrm>
              <a:off x="457200" y="1205345"/>
              <a:ext cx="1808018" cy="5715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dirty="0" smtClean="0">
                  <a:solidFill>
                    <a:schemeClr val="tx1"/>
                  </a:solidFill>
                </a:rPr>
                <a:t>RDD[Edge]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0" name="Rechteck 9"/>
            <p:cNvSpPr/>
            <p:nvPr/>
          </p:nvSpPr>
          <p:spPr>
            <a:xfrm>
              <a:off x="457200" y="3616035"/>
              <a:ext cx="1808018" cy="5715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dirty="0" err="1" smtClean="0">
                  <a:solidFill>
                    <a:schemeClr val="tx1"/>
                  </a:solidFill>
                </a:rPr>
                <a:t>SelfJoin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cxnSp>
          <p:nvCxnSpPr>
            <p:cNvPr id="12" name="Gerade Verbindung mit Pfeil 11"/>
            <p:cNvCxnSpPr>
              <a:stCxn id="9" idx="4"/>
              <a:endCxn id="8" idx="0"/>
            </p:cNvCxnSpPr>
            <p:nvPr/>
          </p:nvCxnSpPr>
          <p:spPr>
            <a:xfrm>
              <a:off x="1361209" y="1776845"/>
              <a:ext cx="0" cy="63384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 Verbindung mit Pfeil 13"/>
            <p:cNvCxnSpPr>
              <a:stCxn id="8" idx="2"/>
              <a:endCxn id="10" idx="0"/>
            </p:cNvCxnSpPr>
            <p:nvPr/>
          </p:nvCxnSpPr>
          <p:spPr>
            <a:xfrm>
              <a:off x="1361209" y="2982190"/>
              <a:ext cx="0" cy="63384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hteck 15"/>
            <p:cNvSpPr/>
            <p:nvPr/>
          </p:nvSpPr>
          <p:spPr>
            <a:xfrm>
              <a:off x="3363190" y="1205345"/>
              <a:ext cx="1808018" cy="5715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dirty="0" err="1" smtClean="0">
                  <a:solidFill>
                    <a:schemeClr val="tx1"/>
                  </a:solidFill>
                </a:rPr>
                <a:t>KeyBy</a:t>
              </a:r>
              <a:r>
                <a:rPr lang="de-DE" sz="1600" dirty="0" smtClean="0">
                  <a:solidFill>
                    <a:schemeClr val="tx1"/>
                  </a:solidFill>
                </a:rPr>
                <a:t>(Edge)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cxnSp>
          <p:nvCxnSpPr>
            <p:cNvPr id="19" name="Gerade Verbindung mit Pfeil 18"/>
            <p:cNvCxnSpPr>
              <a:stCxn id="9" idx="6"/>
              <a:endCxn id="16" idx="1"/>
            </p:cNvCxnSpPr>
            <p:nvPr/>
          </p:nvCxnSpPr>
          <p:spPr>
            <a:xfrm>
              <a:off x="2265218" y="1491095"/>
              <a:ext cx="1097972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mit Pfeil 20"/>
            <p:cNvCxnSpPr>
              <a:stCxn id="10" idx="2"/>
            </p:cNvCxnSpPr>
            <p:nvPr/>
          </p:nvCxnSpPr>
          <p:spPr>
            <a:xfrm>
              <a:off x="1361209" y="4187535"/>
              <a:ext cx="0" cy="63384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hteck 21"/>
            <p:cNvSpPr/>
            <p:nvPr/>
          </p:nvSpPr>
          <p:spPr>
            <a:xfrm>
              <a:off x="3363190" y="2410690"/>
              <a:ext cx="1808018" cy="5715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dirty="0" err="1" smtClean="0">
                  <a:solidFill>
                    <a:schemeClr val="tx1"/>
                  </a:solidFill>
                </a:rPr>
                <a:t>Join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cxnSp>
          <p:nvCxnSpPr>
            <p:cNvPr id="26" name="Gerade Verbindung mit Pfeil 25"/>
            <p:cNvCxnSpPr>
              <a:stCxn id="16" idx="2"/>
              <a:endCxn id="22" idx="0"/>
            </p:cNvCxnSpPr>
            <p:nvPr/>
          </p:nvCxnSpPr>
          <p:spPr>
            <a:xfrm>
              <a:off x="4267199" y="1776845"/>
              <a:ext cx="0" cy="63384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Rechteck 26"/>
            <p:cNvSpPr/>
            <p:nvPr/>
          </p:nvSpPr>
          <p:spPr>
            <a:xfrm>
              <a:off x="3363189" y="3616035"/>
              <a:ext cx="1808018" cy="5715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dirty="0" smtClean="0">
                  <a:solidFill>
                    <a:schemeClr val="tx1"/>
                  </a:solidFill>
                </a:rPr>
                <a:t>Map(</a:t>
              </a:r>
              <a:r>
                <a:rPr lang="de-DE" sz="1600" dirty="0" err="1" smtClean="0">
                  <a:solidFill>
                    <a:schemeClr val="tx1"/>
                  </a:solidFill>
                </a:rPr>
                <a:t>Triangle</a:t>
              </a:r>
              <a:r>
                <a:rPr lang="de-DE" sz="1600" dirty="0" smtClean="0">
                  <a:solidFill>
                    <a:schemeClr val="tx1"/>
                  </a:solidFill>
                </a:rPr>
                <a:t>)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cxnSp>
          <p:nvCxnSpPr>
            <p:cNvPr id="29" name="Gerade Verbindung mit Pfeil 28"/>
            <p:cNvCxnSpPr>
              <a:stCxn id="22" idx="2"/>
              <a:endCxn id="27" idx="0"/>
            </p:cNvCxnSpPr>
            <p:nvPr/>
          </p:nvCxnSpPr>
          <p:spPr>
            <a:xfrm flipH="1">
              <a:off x="4267198" y="2982190"/>
              <a:ext cx="1" cy="63384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Rechteck 51"/>
            <p:cNvSpPr/>
            <p:nvPr/>
          </p:nvSpPr>
          <p:spPr>
            <a:xfrm>
              <a:off x="457200" y="4821380"/>
              <a:ext cx="1808018" cy="5715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dirty="0" smtClean="0">
                  <a:solidFill>
                    <a:schemeClr val="tx1"/>
                  </a:solidFill>
                </a:rPr>
                <a:t>Filter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cxnSp>
          <p:nvCxnSpPr>
            <p:cNvPr id="53" name="Gewinkelte Verbindung 52"/>
            <p:cNvCxnSpPr>
              <a:stCxn id="54" idx="3"/>
            </p:cNvCxnSpPr>
            <p:nvPr/>
          </p:nvCxnSpPr>
          <p:spPr>
            <a:xfrm flipV="1">
              <a:off x="2265218" y="2696440"/>
              <a:ext cx="1097972" cy="3616034"/>
            </a:xfrm>
            <a:prstGeom prst="bentConnector3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Rechteck 53"/>
            <p:cNvSpPr/>
            <p:nvPr/>
          </p:nvSpPr>
          <p:spPr>
            <a:xfrm>
              <a:off x="457200" y="6026724"/>
              <a:ext cx="1808018" cy="5715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dirty="0" smtClean="0">
                  <a:solidFill>
                    <a:schemeClr val="tx1"/>
                  </a:solidFill>
                </a:rPr>
                <a:t>Map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cxnSp>
          <p:nvCxnSpPr>
            <p:cNvPr id="55" name="Gerade Verbindung mit Pfeil 54"/>
            <p:cNvCxnSpPr>
              <a:stCxn id="52" idx="2"/>
              <a:endCxn id="54" idx="0"/>
            </p:cNvCxnSpPr>
            <p:nvPr/>
          </p:nvCxnSpPr>
          <p:spPr>
            <a:xfrm>
              <a:off x="1361209" y="5392880"/>
              <a:ext cx="0" cy="63384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uppieren 12"/>
          <p:cNvGrpSpPr/>
          <p:nvPr/>
        </p:nvGrpSpPr>
        <p:grpSpPr>
          <a:xfrm>
            <a:off x="6644866" y="1629731"/>
            <a:ext cx="4214450" cy="4821379"/>
            <a:chOff x="6299426" y="1205345"/>
            <a:chExt cx="4714008" cy="5392879"/>
          </a:xfrm>
        </p:grpSpPr>
        <p:sp>
          <p:nvSpPr>
            <p:cNvPr id="37" name="Rechteck 36"/>
            <p:cNvSpPr/>
            <p:nvPr/>
          </p:nvSpPr>
          <p:spPr>
            <a:xfrm>
              <a:off x="6299426" y="2410690"/>
              <a:ext cx="1808018" cy="5715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dirty="0" err="1" smtClean="0">
                  <a:solidFill>
                    <a:schemeClr val="tx1"/>
                  </a:solidFill>
                </a:rPr>
                <a:t>KeyBy</a:t>
              </a:r>
              <a:r>
                <a:rPr lang="de-DE" sz="1600" dirty="0" smtClean="0">
                  <a:solidFill>
                    <a:schemeClr val="tx1"/>
                  </a:solidFill>
                </a:rPr>
                <a:t>(Edge.v1)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39" name="Ellipse 38"/>
            <p:cNvSpPr/>
            <p:nvPr/>
          </p:nvSpPr>
          <p:spPr>
            <a:xfrm>
              <a:off x="6299426" y="1205345"/>
              <a:ext cx="1808018" cy="5715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dirty="0" smtClean="0">
                  <a:solidFill>
                    <a:schemeClr val="tx1"/>
                  </a:solidFill>
                </a:rPr>
                <a:t>RDD[Edge]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42" name="Rechteck 41"/>
            <p:cNvSpPr/>
            <p:nvPr/>
          </p:nvSpPr>
          <p:spPr>
            <a:xfrm>
              <a:off x="6299426" y="3616035"/>
              <a:ext cx="1808018" cy="5715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dirty="0" err="1" smtClean="0">
                  <a:solidFill>
                    <a:schemeClr val="tx1"/>
                  </a:solidFill>
                </a:rPr>
                <a:t>GroupBy+Map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cxnSp>
          <p:nvCxnSpPr>
            <p:cNvPr id="44" name="Gerade Verbindung mit Pfeil 43"/>
            <p:cNvCxnSpPr>
              <a:stCxn id="39" idx="4"/>
              <a:endCxn id="37" idx="0"/>
            </p:cNvCxnSpPr>
            <p:nvPr/>
          </p:nvCxnSpPr>
          <p:spPr>
            <a:xfrm>
              <a:off x="7203435" y="1776845"/>
              <a:ext cx="0" cy="63384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Gerade Verbindung mit Pfeil 44"/>
            <p:cNvCxnSpPr>
              <a:stCxn id="37" idx="2"/>
              <a:endCxn id="42" idx="0"/>
            </p:cNvCxnSpPr>
            <p:nvPr/>
          </p:nvCxnSpPr>
          <p:spPr>
            <a:xfrm>
              <a:off x="7203435" y="2982190"/>
              <a:ext cx="0" cy="63384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Rechteck 45"/>
            <p:cNvSpPr/>
            <p:nvPr/>
          </p:nvSpPr>
          <p:spPr>
            <a:xfrm>
              <a:off x="9205416" y="1205345"/>
              <a:ext cx="1808018" cy="5715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dirty="0" err="1" smtClean="0">
                  <a:solidFill>
                    <a:schemeClr val="tx1"/>
                  </a:solidFill>
                </a:rPr>
                <a:t>KeyBy</a:t>
              </a:r>
              <a:r>
                <a:rPr lang="de-DE" sz="1600" dirty="0" smtClean="0">
                  <a:solidFill>
                    <a:schemeClr val="tx1"/>
                  </a:solidFill>
                </a:rPr>
                <a:t>(Edge)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cxnSp>
          <p:nvCxnSpPr>
            <p:cNvPr id="47" name="Gerade Verbindung mit Pfeil 46"/>
            <p:cNvCxnSpPr>
              <a:stCxn id="39" idx="6"/>
              <a:endCxn id="46" idx="1"/>
            </p:cNvCxnSpPr>
            <p:nvPr/>
          </p:nvCxnSpPr>
          <p:spPr>
            <a:xfrm>
              <a:off x="8107444" y="1491095"/>
              <a:ext cx="1097972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Gerade Verbindung mit Pfeil 47"/>
            <p:cNvCxnSpPr>
              <a:stCxn id="42" idx="2"/>
            </p:cNvCxnSpPr>
            <p:nvPr/>
          </p:nvCxnSpPr>
          <p:spPr>
            <a:xfrm>
              <a:off x="7203435" y="4187535"/>
              <a:ext cx="0" cy="63384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Rechteck 48"/>
            <p:cNvSpPr/>
            <p:nvPr/>
          </p:nvSpPr>
          <p:spPr>
            <a:xfrm>
              <a:off x="9205416" y="2410690"/>
              <a:ext cx="1808018" cy="5715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dirty="0" smtClean="0">
                  <a:solidFill>
                    <a:schemeClr val="tx1"/>
                  </a:solidFill>
                </a:rPr>
                <a:t>Union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cxnSp>
          <p:nvCxnSpPr>
            <p:cNvPr id="50" name="Gerade Verbindung mit Pfeil 49"/>
            <p:cNvCxnSpPr>
              <a:stCxn id="46" idx="2"/>
              <a:endCxn id="49" idx="0"/>
            </p:cNvCxnSpPr>
            <p:nvPr/>
          </p:nvCxnSpPr>
          <p:spPr>
            <a:xfrm>
              <a:off x="10109425" y="1776845"/>
              <a:ext cx="0" cy="63384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Rechteck 50"/>
            <p:cNvSpPr/>
            <p:nvPr/>
          </p:nvSpPr>
          <p:spPr>
            <a:xfrm>
              <a:off x="9205415" y="3616035"/>
              <a:ext cx="1808018" cy="5715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dirty="0" err="1" smtClean="0">
                  <a:solidFill>
                    <a:schemeClr val="tx1"/>
                  </a:solidFill>
                </a:rPr>
                <a:t>GroupBy+Map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cxnSp>
          <p:nvCxnSpPr>
            <p:cNvPr id="57" name="Gerade Verbindung mit Pfeil 56"/>
            <p:cNvCxnSpPr>
              <a:stCxn id="49" idx="2"/>
              <a:endCxn id="51" idx="0"/>
            </p:cNvCxnSpPr>
            <p:nvPr/>
          </p:nvCxnSpPr>
          <p:spPr>
            <a:xfrm flipH="1">
              <a:off x="10109424" y="2982190"/>
              <a:ext cx="1" cy="63384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Rechteck 57"/>
            <p:cNvSpPr/>
            <p:nvPr/>
          </p:nvSpPr>
          <p:spPr>
            <a:xfrm>
              <a:off x="6299426" y="4821380"/>
              <a:ext cx="1808018" cy="5715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dirty="0" smtClean="0">
                  <a:solidFill>
                    <a:schemeClr val="tx1"/>
                  </a:solidFill>
                </a:rPr>
                <a:t>Filter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cxnSp>
          <p:nvCxnSpPr>
            <p:cNvPr id="59" name="Gewinkelte Verbindung 58"/>
            <p:cNvCxnSpPr>
              <a:stCxn id="60" idx="3"/>
            </p:cNvCxnSpPr>
            <p:nvPr/>
          </p:nvCxnSpPr>
          <p:spPr>
            <a:xfrm flipV="1">
              <a:off x="8107444" y="2696440"/>
              <a:ext cx="1097972" cy="3616034"/>
            </a:xfrm>
            <a:prstGeom prst="bentConnector3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Rechteck 59"/>
            <p:cNvSpPr/>
            <p:nvPr/>
          </p:nvSpPr>
          <p:spPr>
            <a:xfrm>
              <a:off x="6299426" y="6026724"/>
              <a:ext cx="1808018" cy="5715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dirty="0" smtClean="0">
                  <a:solidFill>
                    <a:schemeClr val="tx1"/>
                  </a:solidFill>
                </a:rPr>
                <a:t>Map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cxnSp>
          <p:nvCxnSpPr>
            <p:cNvPr id="61" name="Gerade Verbindung mit Pfeil 60"/>
            <p:cNvCxnSpPr>
              <a:stCxn id="58" idx="2"/>
              <a:endCxn id="60" idx="0"/>
            </p:cNvCxnSpPr>
            <p:nvPr/>
          </p:nvCxnSpPr>
          <p:spPr>
            <a:xfrm>
              <a:off x="7203435" y="5392880"/>
              <a:ext cx="0" cy="63384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Rechteck 61"/>
            <p:cNvSpPr/>
            <p:nvPr/>
          </p:nvSpPr>
          <p:spPr>
            <a:xfrm>
              <a:off x="9205415" y="4821380"/>
              <a:ext cx="1808018" cy="5715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dirty="0" smtClean="0">
                  <a:solidFill>
                    <a:schemeClr val="tx1"/>
                  </a:solidFill>
                </a:rPr>
                <a:t>Map(</a:t>
              </a:r>
              <a:r>
                <a:rPr lang="de-DE" sz="1600" dirty="0" err="1" smtClean="0">
                  <a:solidFill>
                    <a:schemeClr val="tx1"/>
                  </a:solidFill>
                </a:rPr>
                <a:t>Triangle</a:t>
              </a:r>
              <a:r>
                <a:rPr lang="de-DE" sz="1600" dirty="0" smtClean="0">
                  <a:solidFill>
                    <a:schemeClr val="tx1"/>
                  </a:solidFill>
                </a:rPr>
                <a:t>)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cxnSp>
          <p:nvCxnSpPr>
            <p:cNvPr id="7" name="Gerade Verbindung mit Pfeil 6"/>
            <p:cNvCxnSpPr>
              <a:stCxn id="51" idx="2"/>
              <a:endCxn id="62" idx="0"/>
            </p:cNvCxnSpPr>
            <p:nvPr/>
          </p:nvCxnSpPr>
          <p:spPr>
            <a:xfrm>
              <a:off x="10109424" y="4187535"/>
              <a:ext cx="0" cy="63384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7" name="Inhaltsplatzhalter 2"/>
          <p:cNvSpPr>
            <a:spLocks noGrp="1"/>
          </p:cNvSpPr>
          <p:nvPr>
            <p:ph idx="1"/>
          </p:nvPr>
        </p:nvSpPr>
        <p:spPr>
          <a:xfrm>
            <a:off x="457200" y="1106905"/>
            <a:ext cx="5313680" cy="467087"/>
          </a:xfrm>
        </p:spPr>
        <p:txBody>
          <a:bodyPr/>
          <a:lstStyle/>
          <a:p>
            <a:pPr algn="ctr"/>
            <a:r>
              <a:rPr lang="de-DE" dirty="0" smtClean="0"/>
              <a:t>Spark</a:t>
            </a:r>
            <a:endParaRPr lang="en-US" dirty="0"/>
          </a:p>
        </p:txBody>
      </p:sp>
      <p:sp>
        <p:nvSpPr>
          <p:cNvPr id="68" name="Inhaltsplatzhalter 2"/>
          <p:cNvSpPr txBox="1">
            <a:spLocks/>
          </p:cNvSpPr>
          <p:nvPr/>
        </p:nvSpPr>
        <p:spPr>
          <a:xfrm>
            <a:off x="5770880" y="1116747"/>
            <a:ext cx="5963920" cy="4670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69863" indent="-169863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Tx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Tx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Tx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Tx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dirty="0" err="1" smtClean="0"/>
              <a:t>no</a:t>
            </a:r>
            <a:r>
              <a:rPr lang="de-DE" dirty="0" smtClean="0"/>
              <a:t> Spark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236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Evaluation – </a:t>
            </a:r>
            <a:r>
              <a:rPr lang="de-DE" dirty="0" err="1" smtClean="0"/>
              <a:t>Triangle</a:t>
            </a:r>
            <a:r>
              <a:rPr lang="de-DE" dirty="0" smtClean="0"/>
              <a:t> Generation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5DD00-AEC2-4F9D-BFCB-D7BEDDFE9C32}" type="datetime1">
              <a:rPr lang="en-US" smtClean="0"/>
              <a:t>5/30/2015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Graph Mining with Spark - Distributed Big Data Analytics Seminar - Tim Draeger, Ricarda Schüler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18</a:t>
            </a:fld>
            <a:endParaRPr lang="en-US"/>
          </a:p>
        </p:txBody>
      </p:sp>
      <p:grpSp>
        <p:nvGrpSpPr>
          <p:cNvPr id="11" name="Gruppieren 10"/>
          <p:cNvGrpSpPr/>
          <p:nvPr/>
        </p:nvGrpSpPr>
        <p:grpSpPr>
          <a:xfrm>
            <a:off x="727295" y="1629731"/>
            <a:ext cx="4214450" cy="4821379"/>
            <a:chOff x="457200" y="1205345"/>
            <a:chExt cx="4714008" cy="5392879"/>
          </a:xfrm>
        </p:grpSpPr>
        <p:sp>
          <p:nvSpPr>
            <p:cNvPr id="8" name="Rechteck 7"/>
            <p:cNvSpPr/>
            <p:nvPr/>
          </p:nvSpPr>
          <p:spPr>
            <a:xfrm>
              <a:off x="457200" y="2410690"/>
              <a:ext cx="1808018" cy="5715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dirty="0" err="1" smtClean="0">
                  <a:solidFill>
                    <a:schemeClr val="tx1"/>
                  </a:solidFill>
                </a:rPr>
                <a:t>KeyBy</a:t>
              </a:r>
              <a:r>
                <a:rPr lang="de-DE" sz="1600" dirty="0" smtClean="0">
                  <a:solidFill>
                    <a:schemeClr val="tx1"/>
                  </a:solidFill>
                </a:rPr>
                <a:t>(Edge.v1)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9" name="Ellipse 8"/>
            <p:cNvSpPr/>
            <p:nvPr/>
          </p:nvSpPr>
          <p:spPr>
            <a:xfrm>
              <a:off x="457200" y="1205345"/>
              <a:ext cx="1808018" cy="5715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dirty="0" smtClean="0">
                  <a:solidFill>
                    <a:schemeClr val="tx1"/>
                  </a:solidFill>
                </a:rPr>
                <a:t>RDD[Edge]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0" name="Rechteck 9"/>
            <p:cNvSpPr/>
            <p:nvPr/>
          </p:nvSpPr>
          <p:spPr>
            <a:xfrm>
              <a:off x="457200" y="3616035"/>
              <a:ext cx="1808018" cy="5715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dirty="0" err="1" smtClean="0">
                  <a:solidFill>
                    <a:schemeClr val="tx1"/>
                  </a:solidFill>
                </a:rPr>
                <a:t>SelfJoin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cxnSp>
          <p:nvCxnSpPr>
            <p:cNvPr id="12" name="Gerade Verbindung mit Pfeil 11"/>
            <p:cNvCxnSpPr>
              <a:stCxn id="9" idx="4"/>
              <a:endCxn id="8" idx="0"/>
            </p:cNvCxnSpPr>
            <p:nvPr/>
          </p:nvCxnSpPr>
          <p:spPr>
            <a:xfrm>
              <a:off x="1361209" y="1776845"/>
              <a:ext cx="0" cy="63384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 Verbindung mit Pfeil 13"/>
            <p:cNvCxnSpPr>
              <a:stCxn id="8" idx="2"/>
              <a:endCxn id="10" idx="0"/>
            </p:cNvCxnSpPr>
            <p:nvPr/>
          </p:nvCxnSpPr>
          <p:spPr>
            <a:xfrm>
              <a:off x="1361209" y="2982190"/>
              <a:ext cx="0" cy="63384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hteck 15"/>
            <p:cNvSpPr/>
            <p:nvPr/>
          </p:nvSpPr>
          <p:spPr>
            <a:xfrm>
              <a:off x="3363190" y="1205345"/>
              <a:ext cx="1808018" cy="5715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dirty="0" err="1" smtClean="0">
                  <a:solidFill>
                    <a:schemeClr val="tx1"/>
                  </a:solidFill>
                </a:rPr>
                <a:t>KeyBy</a:t>
              </a:r>
              <a:r>
                <a:rPr lang="de-DE" sz="1600" dirty="0" smtClean="0">
                  <a:solidFill>
                    <a:schemeClr val="tx1"/>
                  </a:solidFill>
                </a:rPr>
                <a:t>(Edge)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cxnSp>
          <p:nvCxnSpPr>
            <p:cNvPr id="19" name="Gerade Verbindung mit Pfeil 18"/>
            <p:cNvCxnSpPr>
              <a:stCxn id="9" idx="6"/>
              <a:endCxn id="16" idx="1"/>
            </p:cNvCxnSpPr>
            <p:nvPr/>
          </p:nvCxnSpPr>
          <p:spPr>
            <a:xfrm>
              <a:off x="2265218" y="1491095"/>
              <a:ext cx="1097972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mit Pfeil 20"/>
            <p:cNvCxnSpPr>
              <a:stCxn id="10" idx="2"/>
            </p:cNvCxnSpPr>
            <p:nvPr/>
          </p:nvCxnSpPr>
          <p:spPr>
            <a:xfrm>
              <a:off x="1361209" y="4187535"/>
              <a:ext cx="0" cy="63384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hteck 21"/>
            <p:cNvSpPr/>
            <p:nvPr/>
          </p:nvSpPr>
          <p:spPr>
            <a:xfrm>
              <a:off x="3363190" y="2410690"/>
              <a:ext cx="1808018" cy="5715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dirty="0" err="1" smtClean="0">
                  <a:solidFill>
                    <a:schemeClr val="tx1"/>
                  </a:solidFill>
                </a:rPr>
                <a:t>Join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cxnSp>
          <p:nvCxnSpPr>
            <p:cNvPr id="26" name="Gerade Verbindung mit Pfeil 25"/>
            <p:cNvCxnSpPr>
              <a:stCxn id="16" idx="2"/>
              <a:endCxn id="22" idx="0"/>
            </p:cNvCxnSpPr>
            <p:nvPr/>
          </p:nvCxnSpPr>
          <p:spPr>
            <a:xfrm>
              <a:off x="4267199" y="1776845"/>
              <a:ext cx="0" cy="63384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Rechteck 26"/>
            <p:cNvSpPr/>
            <p:nvPr/>
          </p:nvSpPr>
          <p:spPr>
            <a:xfrm>
              <a:off x="3363189" y="3616035"/>
              <a:ext cx="1808018" cy="5715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dirty="0" smtClean="0">
                  <a:solidFill>
                    <a:schemeClr val="tx1"/>
                  </a:solidFill>
                </a:rPr>
                <a:t>Map(</a:t>
              </a:r>
              <a:r>
                <a:rPr lang="de-DE" sz="1600" dirty="0" err="1" smtClean="0">
                  <a:solidFill>
                    <a:schemeClr val="tx1"/>
                  </a:solidFill>
                </a:rPr>
                <a:t>Triangle</a:t>
              </a:r>
              <a:r>
                <a:rPr lang="de-DE" sz="1600" dirty="0" smtClean="0">
                  <a:solidFill>
                    <a:schemeClr val="tx1"/>
                  </a:solidFill>
                </a:rPr>
                <a:t>)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cxnSp>
          <p:nvCxnSpPr>
            <p:cNvPr id="29" name="Gerade Verbindung mit Pfeil 28"/>
            <p:cNvCxnSpPr>
              <a:stCxn id="22" idx="2"/>
              <a:endCxn id="27" idx="0"/>
            </p:cNvCxnSpPr>
            <p:nvPr/>
          </p:nvCxnSpPr>
          <p:spPr>
            <a:xfrm flipH="1">
              <a:off x="4267198" y="2982190"/>
              <a:ext cx="1" cy="63384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Rechteck 51"/>
            <p:cNvSpPr/>
            <p:nvPr/>
          </p:nvSpPr>
          <p:spPr>
            <a:xfrm>
              <a:off x="457200" y="4821380"/>
              <a:ext cx="1808018" cy="5715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dirty="0" smtClean="0">
                  <a:solidFill>
                    <a:schemeClr val="tx1"/>
                  </a:solidFill>
                </a:rPr>
                <a:t>Filter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cxnSp>
          <p:nvCxnSpPr>
            <p:cNvPr id="53" name="Gewinkelte Verbindung 52"/>
            <p:cNvCxnSpPr>
              <a:stCxn id="54" idx="3"/>
            </p:cNvCxnSpPr>
            <p:nvPr/>
          </p:nvCxnSpPr>
          <p:spPr>
            <a:xfrm flipV="1">
              <a:off x="2265218" y="2696440"/>
              <a:ext cx="1097972" cy="3616034"/>
            </a:xfrm>
            <a:prstGeom prst="bentConnector3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Rechteck 53"/>
            <p:cNvSpPr/>
            <p:nvPr/>
          </p:nvSpPr>
          <p:spPr>
            <a:xfrm>
              <a:off x="457200" y="6026724"/>
              <a:ext cx="1808018" cy="5715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dirty="0" smtClean="0">
                  <a:solidFill>
                    <a:schemeClr val="tx1"/>
                  </a:solidFill>
                </a:rPr>
                <a:t>Map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cxnSp>
          <p:nvCxnSpPr>
            <p:cNvPr id="55" name="Gerade Verbindung mit Pfeil 54"/>
            <p:cNvCxnSpPr>
              <a:stCxn id="52" idx="2"/>
              <a:endCxn id="54" idx="0"/>
            </p:cNvCxnSpPr>
            <p:nvPr/>
          </p:nvCxnSpPr>
          <p:spPr>
            <a:xfrm>
              <a:off x="1361209" y="5392880"/>
              <a:ext cx="0" cy="63384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uppieren 12"/>
          <p:cNvGrpSpPr/>
          <p:nvPr/>
        </p:nvGrpSpPr>
        <p:grpSpPr>
          <a:xfrm>
            <a:off x="6644866" y="1629731"/>
            <a:ext cx="4214450" cy="4821379"/>
            <a:chOff x="6299426" y="1205345"/>
            <a:chExt cx="4714008" cy="5392879"/>
          </a:xfrm>
        </p:grpSpPr>
        <p:sp>
          <p:nvSpPr>
            <p:cNvPr id="37" name="Rechteck 36"/>
            <p:cNvSpPr/>
            <p:nvPr/>
          </p:nvSpPr>
          <p:spPr>
            <a:xfrm>
              <a:off x="6299426" y="2410690"/>
              <a:ext cx="1808018" cy="5715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dirty="0" err="1" smtClean="0">
                  <a:solidFill>
                    <a:schemeClr val="tx1"/>
                  </a:solidFill>
                </a:rPr>
                <a:t>KeyBy</a:t>
              </a:r>
              <a:r>
                <a:rPr lang="de-DE" sz="1600" dirty="0" smtClean="0">
                  <a:solidFill>
                    <a:schemeClr val="tx1"/>
                  </a:solidFill>
                </a:rPr>
                <a:t>(Edge.v1)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39" name="Ellipse 38"/>
            <p:cNvSpPr/>
            <p:nvPr/>
          </p:nvSpPr>
          <p:spPr>
            <a:xfrm>
              <a:off x="6299426" y="1205345"/>
              <a:ext cx="1808018" cy="5715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dirty="0" smtClean="0">
                  <a:solidFill>
                    <a:schemeClr val="tx1"/>
                  </a:solidFill>
                </a:rPr>
                <a:t>RDD[Edge]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42" name="Rechteck 41"/>
            <p:cNvSpPr/>
            <p:nvPr/>
          </p:nvSpPr>
          <p:spPr>
            <a:xfrm>
              <a:off x="6299426" y="3616035"/>
              <a:ext cx="1808018" cy="5715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dirty="0" err="1" smtClean="0">
                  <a:solidFill>
                    <a:schemeClr val="tx1"/>
                  </a:solidFill>
                </a:rPr>
                <a:t>GroupBy+Map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cxnSp>
          <p:nvCxnSpPr>
            <p:cNvPr id="44" name="Gerade Verbindung mit Pfeil 43"/>
            <p:cNvCxnSpPr>
              <a:stCxn id="39" idx="4"/>
              <a:endCxn id="37" idx="0"/>
            </p:cNvCxnSpPr>
            <p:nvPr/>
          </p:nvCxnSpPr>
          <p:spPr>
            <a:xfrm>
              <a:off x="7203435" y="1776845"/>
              <a:ext cx="0" cy="63384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Gerade Verbindung mit Pfeil 44"/>
            <p:cNvCxnSpPr>
              <a:stCxn id="37" idx="2"/>
              <a:endCxn id="42" idx="0"/>
            </p:cNvCxnSpPr>
            <p:nvPr/>
          </p:nvCxnSpPr>
          <p:spPr>
            <a:xfrm>
              <a:off x="7203435" y="2982190"/>
              <a:ext cx="0" cy="63384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Rechteck 45"/>
            <p:cNvSpPr/>
            <p:nvPr/>
          </p:nvSpPr>
          <p:spPr>
            <a:xfrm>
              <a:off x="9205416" y="1205345"/>
              <a:ext cx="1808018" cy="5715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dirty="0" err="1" smtClean="0">
                  <a:solidFill>
                    <a:schemeClr val="tx1"/>
                  </a:solidFill>
                </a:rPr>
                <a:t>KeyBy</a:t>
              </a:r>
              <a:r>
                <a:rPr lang="de-DE" sz="1600" dirty="0" smtClean="0">
                  <a:solidFill>
                    <a:schemeClr val="tx1"/>
                  </a:solidFill>
                </a:rPr>
                <a:t>(Edge)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cxnSp>
          <p:nvCxnSpPr>
            <p:cNvPr id="47" name="Gerade Verbindung mit Pfeil 46"/>
            <p:cNvCxnSpPr>
              <a:stCxn id="39" idx="6"/>
              <a:endCxn id="46" idx="1"/>
            </p:cNvCxnSpPr>
            <p:nvPr/>
          </p:nvCxnSpPr>
          <p:spPr>
            <a:xfrm>
              <a:off x="8107444" y="1491095"/>
              <a:ext cx="1097972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Gerade Verbindung mit Pfeil 47"/>
            <p:cNvCxnSpPr>
              <a:stCxn id="42" idx="2"/>
            </p:cNvCxnSpPr>
            <p:nvPr/>
          </p:nvCxnSpPr>
          <p:spPr>
            <a:xfrm>
              <a:off x="7203435" y="4187535"/>
              <a:ext cx="0" cy="63384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Rechteck 48"/>
            <p:cNvSpPr/>
            <p:nvPr/>
          </p:nvSpPr>
          <p:spPr>
            <a:xfrm>
              <a:off x="9205416" y="2410690"/>
              <a:ext cx="1808018" cy="5715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dirty="0" smtClean="0">
                  <a:solidFill>
                    <a:schemeClr val="tx1"/>
                  </a:solidFill>
                </a:rPr>
                <a:t>Union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cxnSp>
          <p:nvCxnSpPr>
            <p:cNvPr id="50" name="Gerade Verbindung mit Pfeil 49"/>
            <p:cNvCxnSpPr>
              <a:stCxn id="46" idx="2"/>
              <a:endCxn id="49" idx="0"/>
            </p:cNvCxnSpPr>
            <p:nvPr/>
          </p:nvCxnSpPr>
          <p:spPr>
            <a:xfrm>
              <a:off x="10109425" y="1776845"/>
              <a:ext cx="0" cy="63384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Rechteck 50"/>
            <p:cNvSpPr/>
            <p:nvPr/>
          </p:nvSpPr>
          <p:spPr>
            <a:xfrm>
              <a:off x="9205415" y="3616035"/>
              <a:ext cx="1808018" cy="5715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dirty="0" err="1" smtClean="0">
                  <a:solidFill>
                    <a:schemeClr val="tx1"/>
                  </a:solidFill>
                </a:rPr>
                <a:t>GroupBy+Map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cxnSp>
          <p:nvCxnSpPr>
            <p:cNvPr id="57" name="Gerade Verbindung mit Pfeil 56"/>
            <p:cNvCxnSpPr>
              <a:stCxn id="49" idx="2"/>
              <a:endCxn id="51" idx="0"/>
            </p:cNvCxnSpPr>
            <p:nvPr/>
          </p:nvCxnSpPr>
          <p:spPr>
            <a:xfrm flipH="1">
              <a:off x="10109424" y="2982190"/>
              <a:ext cx="1" cy="63384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Rechteck 57"/>
            <p:cNvSpPr/>
            <p:nvPr/>
          </p:nvSpPr>
          <p:spPr>
            <a:xfrm>
              <a:off x="6299426" y="4821380"/>
              <a:ext cx="1808018" cy="5715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dirty="0" smtClean="0">
                  <a:solidFill>
                    <a:schemeClr val="tx1"/>
                  </a:solidFill>
                </a:rPr>
                <a:t>Filter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cxnSp>
          <p:nvCxnSpPr>
            <p:cNvPr id="59" name="Gewinkelte Verbindung 58"/>
            <p:cNvCxnSpPr>
              <a:stCxn id="60" idx="3"/>
            </p:cNvCxnSpPr>
            <p:nvPr/>
          </p:nvCxnSpPr>
          <p:spPr>
            <a:xfrm flipV="1">
              <a:off x="8107444" y="2696440"/>
              <a:ext cx="1097972" cy="3616034"/>
            </a:xfrm>
            <a:prstGeom prst="bentConnector3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Rechteck 59"/>
            <p:cNvSpPr/>
            <p:nvPr/>
          </p:nvSpPr>
          <p:spPr>
            <a:xfrm>
              <a:off x="6299426" y="6026724"/>
              <a:ext cx="1808018" cy="5715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dirty="0" smtClean="0">
                  <a:solidFill>
                    <a:schemeClr val="tx1"/>
                  </a:solidFill>
                </a:rPr>
                <a:t>Map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cxnSp>
          <p:nvCxnSpPr>
            <p:cNvPr id="61" name="Gerade Verbindung mit Pfeil 60"/>
            <p:cNvCxnSpPr>
              <a:stCxn id="58" idx="2"/>
              <a:endCxn id="60" idx="0"/>
            </p:cNvCxnSpPr>
            <p:nvPr/>
          </p:nvCxnSpPr>
          <p:spPr>
            <a:xfrm>
              <a:off x="7203435" y="5392880"/>
              <a:ext cx="0" cy="63384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Rechteck 61"/>
            <p:cNvSpPr/>
            <p:nvPr/>
          </p:nvSpPr>
          <p:spPr>
            <a:xfrm>
              <a:off x="9205415" y="4821380"/>
              <a:ext cx="1808018" cy="5715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dirty="0" smtClean="0">
                  <a:solidFill>
                    <a:schemeClr val="tx1"/>
                  </a:solidFill>
                </a:rPr>
                <a:t>Map(</a:t>
              </a:r>
              <a:r>
                <a:rPr lang="de-DE" sz="1600" dirty="0" err="1" smtClean="0">
                  <a:solidFill>
                    <a:schemeClr val="tx1"/>
                  </a:solidFill>
                </a:rPr>
                <a:t>Triangle</a:t>
              </a:r>
              <a:r>
                <a:rPr lang="de-DE" sz="1600" dirty="0" smtClean="0">
                  <a:solidFill>
                    <a:schemeClr val="tx1"/>
                  </a:solidFill>
                </a:rPr>
                <a:t>)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cxnSp>
          <p:nvCxnSpPr>
            <p:cNvPr id="7" name="Gerade Verbindung mit Pfeil 6"/>
            <p:cNvCxnSpPr>
              <a:stCxn id="51" idx="2"/>
              <a:endCxn id="62" idx="0"/>
            </p:cNvCxnSpPr>
            <p:nvPr/>
          </p:nvCxnSpPr>
          <p:spPr>
            <a:xfrm>
              <a:off x="10109424" y="4187535"/>
              <a:ext cx="0" cy="63384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7" name="Inhaltsplatzhalter 2"/>
          <p:cNvSpPr>
            <a:spLocks noGrp="1"/>
          </p:cNvSpPr>
          <p:nvPr>
            <p:ph idx="1"/>
          </p:nvPr>
        </p:nvSpPr>
        <p:spPr>
          <a:xfrm>
            <a:off x="3263823" y="5730495"/>
            <a:ext cx="1826133" cy="876217"/>
          </a:xfrm>
        </p:spPr>
        <p:txBody>
          <a:bodyPr/>
          <a:lstStyle/>
          <a:p>
            <a:pPr algn="ctr"/>
            <a:r>
              <a:rPr lang="de-DE" dirty="0" smtClean="0"/>
              <a:t>9.1 </a:t>
            </a:r>
            <a:r>
              <a:rPr lang="de-DE" dirty="0" err="1" smtClean="0"/>
              <a:t>minutes</a:t>
            </a:r>
            <a:endParaRPr lang="en-US" dirty="0"/>
          </a:p>
        </p:txBody>
      </p:sp>
      <p:sp>
        <p:nvSpPr>
          <p:cNvPr id="68" name="Inhaltsplatzhalter 2"/>
          <p:cNvSpPr txBox="1">
            <a:spLocks/>
          </p:cNvSpPr>
          <p:nvPr/>
        </p:nvSpPr>
        <p:spPr>
          <a:xfrm>
            <a:off x="5770880" y="1116747"/>
            <a:ext cx="5963920" cy="4670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69863" indent="-169863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Tx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Tx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Tx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Tx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dirty="0" err="1" smtClean="0"/>
              <a:t>no</a:t>
            </a:r>
            <a:r>
              <a:rPr lang="de-DE" dirty="0" smtClean="0"/>
              <a:t> Spark</a:t>
            </a:r>
            <a:endParaRPr lang="en-US" dirty="0"/>
          </a:p>
        </p:txBody>
      </p:sp>
      <p:sp>
        <p:nvSpPr>
          <p:cNvPr id="56" name="Inhaltsplatzhalter 2"/>
          <p:cNvSpPr txBox="1">
            <a:spLocks/>
          </p:cNvSpPr>
          <p:nvPr/>
        </p:nvSpPr>
        <p:spPr>
          <a:xfrm>
            <a:off x="457200" y="1106416"/>
            <a:ext cx="5313680" cy="4670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69863" indent="-169863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Tx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Tx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Tx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Tx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dirty="0" smtClean="0"/>
              <a:t>Spark</a:t>
            </a:r>
            <a:endParaRPr lang="en-US" dirty="0"/>
          </a:p>
        </p:txBody>
      </p:sp>
      <p:sp>
        <p:nvSpPr>
          <p:cNvPr id="63" name="Inhaltsplatzhalter 2"/>
          <p:cNvSpPr txBox="1">
            <a:spLocks/>
          </p:cNvSpPr>
          <p:nvPr/>
        </p:nvSpPr>
        <p:spPr>
          <a:xfrm>
            <a:off x="9033182" y="5730496"/>
            <a:ext cx="1826133" cy="8762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69863" indent="-169863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Tx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Tx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Tx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Tx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dirty="0" smtClean="0"/>
              <a:t>6.3 </a:t>
            </a:r>
            <a:r>
              <a:rPr lang="de-DE" dirty="0" err="1" smtClean="0"/>
              <a:t>minutes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1561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06905"/>
            <a:ext cx="11161059" cy="5188017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de-DE" b="1" dirty="0" smtClean="0"/>
              <a:t>Distributed </a:t>
            </a:r>
            <a:r>
              <a:rPr lang="de-DE" b="1" dirty="0" err="1" smtClean="0"/>
              <a:t>calculation</a:t>
            </a:r>
            <a:endParaRPr lang="de-DE" b="1" dirty="0" smtClean="0"/>
          </a:p>
          <a:p>
            <a:pPr lvl="1"/>
            <a:r>
              <a:rPr lang="de-DE" dirty="0" err="1" smtClean="0"/>
              <a:t>choice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starting</a:t>
            </a:r>
            <a:r>
              <a:rPr lang="de-DE" dirty="0" smtClean="0"/>
              <a:t> k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very</a:t>
            </a:r>
            <a:r>
              <a:rPr lang="de-DE" dirty="0" smtClean="0"/>
              <a:t> </a:t>
            </a:r>
            <a:r>
              <a:rPr lang="de-DE" dirty="0" err="1" smtClean="0"/>
              <a:t>influencial</a:t>
            </a:r>
            <a:r>
              <a:rPr lang="de-DE" dirty="0" smtClean="0"/>
              <a:t> on </a:t>
            </a:r>
            <a:r>
              <a:rPr lang="de-DE" dirty="0" err="1" smtClean="0"/>
              <a:t>run</a:t>
            </a:r>
            <a:r>
              <a:rPr lang="de-DE" dirty="0" smtClean="0"/>
              <a:t> </a:t>
            </a:r>
            <a:r>
              <a:rPr lang="de-DE" dirty="0" smtClean="0"/>
              <a:t>time</a:t>
            </a:r>
          </a:p>
          <a:p>
            <a:pPr lvl="1"/>
            <a:r>
              <a:rPr lang="de-DE" dirty="0" err="1" smtClean="0"/>
              <a:t>great</a:t>
            </a:r>
            <a:r>
              <a:rPr lang="de-DE" dirty="0" smtClean="0"/>
              <a:t> </a:t>
            </a:r>
            <a:r>
              <a:rPr lang="de-DE" dirty="0" err="1" smtClean="0"/>
              <a:t>scaling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distribution</a:t>
            </a:r>
            <a:r>
              <a:rPr lang="de-DE" dirty="0" smtClean="0"/>
              <a:t> </a:t>
            </a:r>
            <a:r>
              <a:rPr lang="de-DE" dirty="0" err="1" smtClean="0"/>
              <a:t>over</a:t>
            </a:r>
            <a:r>
              <a:rPr lang="de-DE" dirty="0" smtClean="0"/>
              <a:t> multiple </a:t>
            </a:r>
            <a:r>
              <a:rPr lang="de-DE" dirty="0" err="1" smtClean="0"/>
              <a:t>machines</a:t>
            </a:r>
            <a:r>
              <a:rPr lang="de-DE" dirty="0" smtClean="0"/>
              <a:t> </a:t>
            </a:r>
            <a:endParaRPr lang="de-DE" dirty="0" smtClean="0"/>
          </a:p>
          <a:p>
            <a:pPr lvl="1"/>
            <a:r>
              <a:rPr lang="de-DE" dirty="0" smtClean="0"/>
              <a:t>Spark-</a:t>
            </a:r>
            <a:r>
              <a:rPr lang="de-DE" dirty="0" err="1" smtClean="0"/>
              <a:t>specific</a:t>
            </a:r>
            <a:r>
              <a:rPr lang="de-DE" dirty="0" smtClean="0"/>
              <a:t> </a:t>
            </a:r>
            <a:r>
              <a:rPr lang="de-DE" dirty="0" err="1" smtClean="0"/>
              <a:t>functions</a:t>
            </a:r>
            <a:r>
              <a:rPr lang="de-DE" dirty="0" smtClean="0"/>
              <a:t> </a:t>
            </a:r>
            <a:r>
              <a:rPr lang="de-DE" dirty="0" err="1" smtClean="0"/>
              <a:t>don't</a:t>
            </a:r>
            <a:r>
              <a:rPr lang="de-DE" dirty="0" smtClean="0"/>
              <a:t> </a:t>
            </a:r>
            <a:r>
              <a:rPr lang="de-DE" dirty="0" err="1" smtClean="0"/>
              <a:t>seem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perform</a:t>
            </a:r>
            <a:r>
              <a:rPr lang="de-DE" dirty="0" smtClean="0"/>
              <a:t> </a:t>
            </a:r>
            <a:r>
              <a:rPr lang="de-DE" dirty="0" err="1" smtClean="0"/>
              <a:t>very</a:t>
            </a:r>
            <a:r>
              <a:rPr lang="de-DE" dirty="0" smtClean="0"/>
              <a:t> </a:t>
            </a:r>
            <a:r>
              <a:rPr lang="de-DE" dirty="0" err="1" smtClean="0"/>
              <a:t>well</a:t>
            </a:r>
            <a:endParaRPr lang="en-US" dirty="0" smtClean="0"/>
          </a:p>
          <a:p>
            <a:pPr marL="201168" lvl="1" indent="0">
              <a:buNone/>
            </a:pPr>
            <a:endParaRPr lang="en-US" sz="20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de-DE" b="1" dirty="0" smtClean="0"/>
              <a:t>Future Work</a:t>
            </a:r>
          </a:p>
          <a:p>
            <a:pPr lvl="1"/>
            <a:r>
              <a:rPr lang="de-DE" dirty="0" err="1" smtClean="0"/>
              <a:t>Better</a:t>
            </a:r>
            <a:r>
              <a:rPr lang="de-DE" dirty="0" smtClean="0"/>
              <a:t> </a:t>
            </a:r>
            <a:r>
              <a:rPr lang="de-DE" dirty="0" err="1" smtClean="0"/>
              <a:t>usage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Spark-</a:t>
            </a:r>
            <a:r>
              <a:rPr lang="de-DE" dirty="0" err="1" smtClean="0"/>
              <a:t>specific</a:t>
            </a:r>
            <a:r>
              <a:rPr lang="de-DE" dirty="0" smtClean="0"/>
              <a:t> </a:t>
            </a:r>
            <a:r>
              <a:rPr lang="de-DE" dirty="0" err="1" smtClean="0"/>
              <a:t>functions</a:t>
            </a:r>
            <a:endParaRPr lang="de-DE" dirty="0" smtClean="0"/>
          </a:p>
          <a:p>
            <a:pPr lvl="1"/>
            <a:r>
              <a:rPr lang="de-DE" dirty="0" smtClean="0"/>
              <a:t>Distributed </a:t>
            </a:r>
            <a:r>
              <a:rPr lang="de-DE" dirty="0" err="1" smtClean="0"/>
              <a:t>clique</a:t>
            </a:r>
            <a:r>
              <a:rPr lang="de-DE" dirty="0" smtClean="0"/>
              <a:t> </a:t>
            </a:r>
            <a:r>
              <a:rPr lang="de-DE" dirty="0" err="1" smtClean="0"/>
              <a:t>calculation</a:t>
            </a:r>
            <a:endParaRPr lang="de-DE" dirty="0" smtClean="0"/>
          </a:p>
          <a:p>
            <a:pPr lvl="1"/>
            <a:r>
              <a:rPr lang="de-DE" dirty="0" err="1" smtClean="0"/>
              <a:t>Usage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directed</a:t>
            </a:r>
            <a:r>
              <a:rPr lang="de-DE" dirty="0" smtClean="0"/>
              <a:t> </a:t>
            </a:r>
            <a:r>
              <a:rPr lang="de-DE" dirty="0" err="1" smtClean="0"/>
              <a:t>graphs</a:t>
            </a:r>
            <a:r>
              <a:rPr lang="de-DE" dirty="0" smtClean="0"/>
              <a:t> </a:t>
            </a:r>
            <a:r>
              <a:rPr lang="de-DE" dirty="0" err="1" smtClean="0"/>
              <a:t>instead</a:t>
            </a:r>
            <a:endParaRPr lang="de-DE" dirty="0" smtClean="0"/>
          </a:p>
          <a:p>
            <a:pPr lvl="1"/>
            <a:endParaRPr 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A5328B-E8AA-42E6-8282-829FDDBE712E}" type="datetime1">
              <a:rPr lang="en-US" smtClean="0"/>
              <a:t>5/30/2015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Graph Mining with Spark - Distributed Big Data Analytics Seminar - Tim Draeger, Ricarda Schüler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19</a:t>
            </a:fld>
            <a:endParaRPr lang="en-US"/>
          </a:p>
        </p:txBody>
      </p:sp>
      <p:grpSp>
        <p:nvGrpSpPr>
          <p:cNvPr id="8" name="Gruppieren 7"/>
          <p:cNvGrpSpPr/>
          <p:nvPr/>
        </p:nvGrpSpPr>
        <p:grpSpPr>
          <a:xfrm>
            <a:off x="7054671" y="1635135"/>
            <a:ext cx="5011390" cy="4659787"/>
            <a:chOff x="6905370" y="1245713"/>
            <a:chExt cx="5011390" cy="4659787"/>
          </a:xfrm>
        </p:grpSpPr>
        <p:pic>
          <p:nvPicPr>
            <p:cNvPr id="7" name="Grafik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09954" y="1245713"/>
              <a:ext cx="5006806" cy="4659787"/>
            </a:xfrm>
            <a:prstGeom prst="rect">
              <a:avLst/>
            </a:prstGeom>
          </p:spPr>
        </p:pic>
        <p:pic>
          <p:nvPicPr>
            <p:cNvPr id="10" name="Grafik 9"/>
            <p:cNvPicPr>
              <a:picLocks noChangeAspect="1"/>
            </p:cNvPicPr>
            <p:nvPr/>
          </p:nvPicPr>
          <p:blipFill rotWithShape="1"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rcRect r="30176" b="74631"/>
            <a:stretch/>
          </p:blipFill>
          <p:spPr>
            <a:xfrm>
              <a:off x="6905370" y="1245713"/>
              <a:ext cx="3495930" cy="1182178"/>
            </a:xfrm>
            <a:prstGeom prst="rect">
              <a:avLst/>
            </a:prstGeom>
          </p:spPr>
        </p:pic>
        <p:pic>
          <p:nvPicPr>
            <p:cNvPr id="11" name="Grafik 10"/>
            <p:cNvPicPr>
              <a:picLocks noChangeAspect="1"/>
            </p:cNvPicPr>
            <p:nvPr/>
          </p:nvPicPr>
          <p:blipFill rotWithShape="1">
            <a:blip r:embed="rId3"/>
            <a:srcRect l="37508" t="21562" r="43823" b="70796"/>
            <a:stretch/>
          </p:blipFill>
          <p:spPr>
            <a:xfrm>
              <a:off x="8783320" y="2250441"/>
              <a:ext cx="934720" cy="356126"/>
            </a:xfrm>
            <a:prstGeom prst="rect">
              <a:avLst/>
            </a:prstGeom>
          </p:spPr>
        </p:pic>
      </p:grpSp>
      <p:sp>
        <p:nvSpPr>
          <p:cNvPr id="9" name="Rechteck 8"/>
          <p:cNvSpPr/>
          <p:nvPr/>
        </p:nvSpPr>
        <p:spPr>
          <a:xfrm>
            <a:off x="10469105" y="6014928"/>
            <a:ext cx="15762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err="1" smtClean="0"/>
              <a:t>from</a:t>
            </a:r>
            <a:r>
              <a:rPr lang="de-DE" dirty="0" smtClean="0"/>
              <a:t> [Cohen]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9326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Problem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106905"/>
                <a:ext cx="11161059" cy="5188017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de-DE" sz="2600" b="1" dirty="0" smtClean="0"/>
                  <a:t>Finding </a:t>
                </a:r>
                <a:r>
                  <a:rPr lang="de-DE" sz="2600" b="1" dirty="0" err="1" smtClean="0"/>
                  <a:t>highly</a:t>
                </a:r>
                <a:r>
                  <a:rPr lang="de-DE" sz="2600" b="1" dirty="0" smtClean="0"/>
                  <a:t> </a:t>
                </a:r>
                <a:r>
                  <a:rPr lang="de-DE" sz="2600" b="1" dirty="0" err="1" smtClean="0"/>
                  <a:t>connected</a:t>
                </a:r>
                <a:r>
                  <a:rPr lang="de-DE" sz="2600" b="1" dirty="0" smtClean="0"/>
                  <a:t> sub-graphs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de-DE" b="1" dirty="0" err="1" smtClean="0"/>
                  <a:t>Why</a:t>
                </a:r>
                <a:r>
                  <a:rPr lang="de-DE" b="1" dirty="0" smtClean="0"/>
                  <a:t> </a:t>
                </a:r>
                <a:r>
                  <a:rPr lang="de-DE" b="1" dirty="0" err="1" smtClean="0"/>
                  <a:t>is</a:t>
                </a:r>
                <a:r>
                  <a:rPr lang="de-DE" b="1" dirty="0" smtClean="0"/>
                  <a:t> </a:t>
                </a:r>
                <a:r>
                  <a:rPr lang="de-DE" b="1" dirty="0" err="1" smtClean="0"/>
                  <a:t>this</a:t>
                </a:r>
                <a:r>
                  <a:rPr lang="de-DE" b="1" dirty="0" smtClean="0"/>
                  <a:t> </a:t>
                </a:r>
                <a:r>
                  <a:rPr lang="de-DE" b="1" dirty="0" err="1" smtClean="0"/>
                  <a:t>important</a:t>
                </a:r>
                <a:r>
                  <a:rPr lang="de-DE" b="1" dirty="0" smtClean="0"/>
                  <a:t>?</a:t>
                </a:r>
              </a:p>
              <a:p>
                <a:pPr lvl="1"/>
                <a:r>
                  <a:rPr lang="de-DE" dirty="0" err="1"/>
                  <a:t>Social</a:t>
                </a:r>
                <a:r>
                  <a:rPr lang="de-DE" dirty="0"/>
                  <a:t> Media </a:t>
                </a:r>
                <a:r>
                  <a:rPr lang="de-DE" dirty="0" err="1"/>
                  <a:t>graphs</a:t>
                </a:r>
                <a:r>
                  <a:rPr lang="de-DE" dirty="0"/>
                  <a:t>: </a:t>
                </a:r>
                <a:r>
                  <a:rPr lang="de-DE" dirty="0" err="1"/>
                  <a:t>groups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 smtClean="0"/>
                  <a:t>friends</a:t>
                </a:r>
                <a:r>
                  <a:rPr lang="de-DE" dirty="0" smtClean="0"/>
                  <a:t>/</a:t>
                </a:r>
                <a:r>
                  <a:rPr lang="de-DE" dirty="0" err="1" smtClean="0"/>
                  <a:t>family</a:t>
                </a:r>
                <a:r>
                  <a:rPr lang="de-DE" dirty="0" smtClean="0"/>
                  <a:t>/</a:t>
                </a:r>
                <a:r>
                  <a:rPr lang="de-DE" dirty="0" err="1" smtClean="0"/>
                  <a:t>co-workers</a:t>
                </a:r>
                <a:endParaRPr lang="en-US" dirty="0"/>
              </a:p>
              <a:p>
                <a:pPr lvl="1"/>
                <a:r>
                  <a:rPr lang="en-US" dirty="0"/>
                  <a:t>Website </a:t>
                </a:r>
                <a:r>
                  <a:rPr lang="en-US" dirty="0" err="1" smtClean="0"/>
                  <a:t>interliking</a:t>
                </a:r>
                <a:endParaRPr lang="en-US" dirty="0" smtClean="0"/>
              </a:p>
              <a:p>
                <a:pPr marL="201168" lvl="1" indent="0">
                  <a:buNone/>
                </a:pPr>
                <a:endParaRPr lang="en-US" sz="2000" dirty="0" smtClean="0"/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de-DE" b="1" dirty="0" err="1" smtClean="0"/>
                  <a:t>Why</a:t>
                </a:r>
                <a:r>
                  <a:rPr lang="de-DE" b="1" dirty="0" smtClean="0"/>
                  <a:t> </a:t>
                </a:r>
                <a:r>
                  <a:rPr lang="de-DE" b="1" dirty="0" err="1" smtClean="0"/>
                  <a:t>is</a:t>
                </a:r>
                <a:r>
                  <a:rPr lang="de-DE" b="1" dirty="0" smtClean="0"/>
                  <a:t> </a:t>
                </a:r>
                <a:r>
                  <a:rPr lang="de-DE" b="1" dirty="0" err="1" smtClean="0"/>
                  <a:t>this</a:t>
                </a:r>
                <a:r>
                  <a:rPr lang="de-DE" b="1" dirty="0" smtClean="0"/>
                  <a:t> </a:t>
                </a:r>
                <a:r>
                  <a:rPr lang="de-DE" b="1" dirty="0" err="1" smtClean="0"/>
                  <a:t>difficult</a:t>
                </a:r>
                <a:r>
                  <a:rPr lang="de-DE" b="1" dirty="0" smtClean="0"/>
                  <a:t>?</a:t>
                </a:r>
              </a:p>
              <a:p>
                <a:pPr lvl="1"/>
                <a:r>
                  <a:rPr lang="de-DE" dirty="0" err="1" smtClean="0"/>
                  <a:t>Possible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solution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set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size</a:t>
                </a:r>
                <a:r>
                  <a:rPr lang="de-DE" dirty="0" smtClean="0"/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d>
                          <m:dPr>
                            <m:begChr m:val="|"/>
                            <m:endChr m:val="|"/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d>
                      </m:sup>
                    </m:sSup>
                  </m:oMath>
                </a14:m>
                <a:endParaRPr lang="de-DE" dirty="0" smtClean="0"/>
              </a:p>
              <a:p>
                <a:pPr marL="201168" lvl="1" indent="0">
                  <a:buNone/>
                </a:pPr>
                <a:r>
                  <a:rPr lang="de-DE" dirty="0" smtClean="0">
                    <a:sym typeface="Wingdings" panose="05000000000000000000" pitchFamily="2" charset="2"/>
                  </a:rPr>
                  <a:t> </a:t>
                </a:r>
                <a:r>
                  <a:rPr lang="de-DE" dirty="0" err="1" smtClean="0">
                    <a:sym typeface="Wingdings" panose="05000000000000000000" pitchFamily="2" charset="2"/>
                  </a:rPr>
                  <a:t>Exponential</a:t>
                </a:r>
                <a:r>
                  <a:rPr lang="de-DE" dirty="0" smtClean="0">
                    <a:sym typeface="Wingdings" panose="05000000000000000000" pitchFamily="2" charset="2"/>
                  </a:rPr>
                  <a:t> </a:t>
                </a:r>
                <a:r>
                  <a:rPr lang="de-DE" dirty="0" err="1" smtClean="0">
                    <a:sym typeface="Wingdings" panose="05000000000000000000" pitchFamily="2" charset="2"/>
                  </a:rPr>
                  <a:t>run</a:t>
                </a:r>
                <a:r>
                  <a:rPr lang="de-DE" dirty="0" smtClean="0">
                    <a:sym typeface="Wingdings" panose="05000000000000000000" pitchFamily="2" charset="2"/>
                  </a:rPr>
                  <a:t> time </a:t>
                </a:r>
                <a:r>
                  <a:rPr lang="de-DE" dirty="0" err="1" smtClean="0">
                    <a:sym typeface="Wingdings" panose="05000000000000000000" pitchFamily="2" charset="2"/>
                  </a:rPr>
                  <a:t>for</a:t>
                </a:r>
                <a:r>
                  <a:rPr lang="de-DE" dirty="0" smtClean="0">
                    <a:sym typeface="Wingdings" panose="05000000000000000000" pitchFamily="2" charset="2"/>
                  </a:rPr>
                  <a:t> naive </a:t>
                </a:r>
                <a:r>
                  <a:rPr lang="de-DE" dirty="0" err="1" smtClean="0">
                    <a:sym typeface="Wingdings" panose="05000000000000000000" pitchFamily="2" charset="2"/>
                  </a:rPr>
                  <a:t>approach</a:t>
                </a:r>
                <a:endParaRPr lang="de-DE" dirty="0" smtClean="0"/>
              </a:p>
              <a:p>
                <a:pPr lvl="1"/>
                <a:r>
                  <a:rPr lang="de-DE" dirty="0" err="1" smtClean="0"/>
                  <a:t>Often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millions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of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vertices</a:t>
                </a:r>
                <a:endParaRPr lang="de-DE" dirty="0" smtClean="0"/>
              </a:p>
              <a:p>
                <a:pPr marL="201168" lvl="1" indent="0">
                  <a:buNone/>
                </a:pPr>
                <a:r>
                  <a:rPr lang="de-DE" dirty="0" smtClean="0">
                    <a:sym typeface="Wingdings" panose="05000000000000000000" pitchFamily="2" charset="2"/>
                  </a:rPr>
                  <a:t> </a:t>
                </a:r>
                <a:endParaRPr lang="de-DE" dirty="0" smtClean="0"/>
              </a:p>
              <a:p>
                <a:pPr lvl="1"/>
                <a:endParaRPr lang="de-DE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106905"/>
                <a:ext cx="11161059" cy="5188017"/>
              </a:xfrm>
              <a:blipFill rotWithShape="0">
                <a:blip r:embed="rId3"/>
                <a:stretch>
                  <a:fillRect l="-983" t="-18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A5328B-E8AA-42E6-8282-829FDDBE712E}" type="datetime1">
              <a:rPr lang="en-US" smtClean="0"/>
              <a:t>5/30/2015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Graph Mining with Spark - Distributed Big Data Analytics Seminar - Tim Draeger, Ricarda Schüler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</a:t>
            </a:fld>
            <a:endParaRPr lang="en-US"/>
          </a:p>
        </p:txBody>
      </p:sp>
      <p:grpSp>
        <p:nvGrpSpPr>
          <p:cNvPr id="8" name="Gruppieren 7"/>
          <p:cNvGrpSpPr/>
          <p:nvPr/>
        </p:nvGrpSpPr>
        <p:grpSpPr>
          <a:xfrm>
            <a:off x="7054671" y="1635135"/>
            <a:ext cx="5011390" cy="4659787"/>
            <a:chOff x="6905370" y="1245713"/>
            <a:chExt cx="5011390" cy="4659787"/>
          </a:xfrm>
        </p:grpSpPr>
        <p:pic>
          <p:nvPicPr>
            <p:cNvPr id="7" name="Grafik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09954" y="1245713"/>
              <a:ext cx="5006806" cy="4659787"/>
            </a:xfrm>
            <a:prstGeom prst="rect">
              <a:avLst/>
            </a:prstGeom>
          </p:spPr>
        </p:pic>
        <p:pic>
          <p:nvPicPr>
            <p:cNvPr id="10" name="Grafik 9"/>
            <p:cNvPicPr>
              <a:picLocks noChangeAspect="1"/>
            </p:cNvPicPr>
            <p:nvPr/>
          </p:nvPicPr>
          <p:blipFill rotWithShape="1">
            <a:blip r:embed="rId4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rcRect r="30176" b="74631"/>
            <a:stretch/>
          </p:blipFill>
          <p:spPr>
            <a:xfrm>
              <a:off x="6905370" y="1245713"/>
              <a:ext cx="3495930" cy="1182178"/>
            </a:xfrm>
            <a:prstGeom prst="rect">
              <a:avLst/>
            </a:prstGeom>
          </p:spPr>
        </p:pic>
        <p:pic>
          <p:nvPicPr>
            <p:cNvPr id="11" name="Grafik 10"/>
            <p:cNvPicPr>
              <a:picLocks noChangeAspect="1"/>
            </p:cNvPicPr>
            <p:nvPr/>
          </p:nvPicPr>
          <p:blipFill rotWithShape="1">
            <a:blip r:embed="rId4"/>
            <a:srcRect l="37508" t="21562" r="43823" b="70796"/>
            <a:stretch/>
          </p:blipFill>
          <p:spPr>
            <a:xfrm>
              <a:off x="8783320" y="2250441"/>
              <a:ext cx="934720" cy="356126"/>
            </a:xfrm>
            <a:prstGeom prst="rect">
              <a:avLst/>
            </a:prstGeom>
          </p:spPr>
        </p:pic>
      </p:grpSp>
      <p:sp>
        <p:nvSpPr>
          <p:cNvPr id="9" name="Rechteck 8"/>
          <p:cNvSpPr/>
          <p:nvPr/>
        </p:nvSpPr>
        <p:spPr>
          <a:xfrm>
            <a:off x="10469105" y="6014928"/>
            <a:ext cx="15762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err="1" smtClean="0"/>
              <a:t>from</a:t>
            </a:r>
            <a:r>
              <a:rPr lang="de-DE" dirty="0" smtClean="0"/>
              <a:t> [Cohen]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077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References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Image on title </a:t>
            </a:r>
            <a:r>
              <a:rPr lang="de-DE" dirty="0" err="1" smtClean="0"/>
              <a:t>slide</a:t>
            </a:r>
            <a:r>
              <a:rPr lang="de-DE" dirty="0" smtClean="0"/>
              <a:t>: </a:t>
            </a:r>
            <a:r>
              <a:rPr lang="de-DE" dirty="0"/>
              <a:t>http://polkadotimpressions.com/2013/01/18/facebook-graph-search-3</a:t>
            </a:r>
            <a:r>
              <a:rPr lang="de-DE" dirty="0" smtClean="0"/>
              <a:t>/</a:t>
            </a:r>
          </a:p>
          <a:p>
            <a:r>
              <a:rPr lang="de-DE" dirty="0" smtClean="0"/>
              <a:t>[</a:t>
            </a:r>
            <a:r>
              <a:rPr lang="de-DE" dirty="0" err="1" smtClean="0"/>
              <a:t>Bron</a:t>
            </a:r>
            <a:r>
              <a:rPr lang="de-DE" dirty="0" smtClean="0"/>
              <a:t>, </a:t>
            </a:r>
            <a:r>
              <a:rPr lang="de-DE" dirty="0" err="1" smtClean="0"/>
              <a:t>Kerbosh</a:t>
            </a:r>
            <a:r>
              <a:rPr lang="de-DE" dirty="0" smtClean="0"/>
              <a:t>]: </a:t>
            </a:r>
            <a:r>
              <a:rPr lang="en-US" dirty="0" err="1"/>
              <a:t>Bron</a:t>
            </a:r>
            <a:r>
              <a:rPr lang="en-US" dirty="0"/>
              <a:t>, </a:t>
            </a:r>
            <a:r>
              <a:rPr lang="en-US" dirty="0" err="1"/>
              <a:t>Coen</a:t>
            </a:r>
            <a:r>
              <a:rPr lang="en-US" dirty="0"/>
              <a:t>, and </a:t>
            </a:r>
            <a:r>
              <a:rPr lang="en-US" dirty="0" err="1"/>
              <a:t>Joep</a:t>
            </a:r>
            <a:r>
              <a:rPr lang="en-US" dirty="0"/>
              <a:t> </a:t>
            </a:r>
            <a:r>
              <a:rPr lang="en-US" dirty="0" err="1"/>
              <a:t>Kerbosch</a:t>
            </a:r>
            <a:r>
              <a:rPr lang="en-US" dirty="0"/>
              <a:t>. </a:t>
            </a:r>
            <a:r>
              <a:rPr lang="en-US" dirty="0" smtClean="0"/>
              <a:t>'Algorithm </a:t>
            </a:r>
            <a:r>
              <a:rPr lang="en-US" dirty="0"/>
              <a:t>457: finding all cliques of an undirected graph</a:t>
            </a:r>
            <a:r>
              <a:rPr lang="en-US" dirty="0" smtClean="0"/>
              <a:t>.' </a:t>
            </a:r>
            <a:r>
              <a:rPr lang="en-US" i="1" dirty="0"/>
              <a:t>Communications of the ACM</a:t>
            </a:r>
            <a:r>
              <a:rPr lang="en-US" dirty="0"/>
              <a:t> 16, no. 9 (1973): 575-577</a:t>
            </a:r>
            <a:r>
              <a:rPr lang="en-US" dirty="0" smtClean="0"/>
              <a:t>.</a:t>
            </a:r>
            <a:endParaRPr lang="de-DE" dirty="0" smtClean="0"/>
          </a:p>
          <a:p>
            <a:r>
              <a:rPr lang="de-DE" dirty="0" smtClean="0"/>
              <a:t>[</a:t>
            </a:r>
            <a:r>
              <a:rPr lang="de-DE" dirty="0"/>
              <a:t>Cohen]: </a:t>
            </a:r>
            <a:r>
              <a:rPr lang="en-US" dirty="0"/>
              <a:t>Jonathan Cohen, 'Graph Twiddling in a </a:t>
            </a:r>
            <a:r>
              <a:rPr lang="en-US" dirty="0" err="1"/>
              <a:t>MapReduce</a:t>
            </a:r>
            <a:r>
              <a:rPr lang="en-US" dirty="0"/>
              <a:t> World'. in </a:t>
            </a:r>
            <a:r>
              <a:rPr lang="en-US" i="1" dirty="0"/>
              <a:t>Computing in Science and Engineering </a:t>
            </a:r>
            <a:r>
              <a:rPr lang="en-US" dirty="0"/>
              <a:t>11(4): 29-41 (2009</a:t>
            </a:r>
            <a:r>
              <a:rPr lang="en-US" dirty="0" smtClean="0"/>
              <a:t>)</a:t>
            </a:r>
            <a:endParaRPr lang="de-DE" dirty="0" smtClean="0"/>
          </a:p>
          <a:p>
            <a:r>
              <a:rPr lang="de-DE" dirty="0" smtClean="0"/>
              <a:t>[</a:t>
            </a:r>
            <a:r>
              <a:rPr lang="de-DE" dirty="0" err="1" smtClean="0"/>
              <a:t>Xiang</a:t>
            </a:r>
            <a:r>
              <a:rPr lang="de-DE" dirty="0" smtClean="0"/>
              <a:t> et al]: </a:t>
            </a:r>
            <a:r>
              <a:rPr lang="en-US" dirty="0"/>
              <a:t>Xiang, J, </a:t>
            </a:r>
            <a:r>
              <a:rPr lang="en-US" dirty="0" err="1"/>
              <a:t>Guo</a:t>
            </a:r>
            <a:r>
              <a:rPr lang="en-US" dirty="0"/>
              <a:t>, C &amp; </a:t>
            </a:r>
            <a:r>
              <a:rPr lang="en-US" dirty="0" err="1"/>
              <a:t>Aboulnaga</a:t>
            </a:r>
            <a:r>
              <a:rPr lang="en-US" dirty="0"/>
              <a:t>, A 2013, 'Scalable maximum clique computation using </a:t>
            </a:r>
            <a:r>
              <a:rPr lang="en-US" dirty="0" err="1"/>
              <a:t>MapReduce</a:t>
            </a:r>
            <a:r>
              <a:rPr lang="en-US" dirty="0"/>
              <a:t>'. in </a:t>
            </a:r>
            <a:r>
              <a:rPr lang="en-US" i="1" dirty="0"/>
              <a:t>Proceedings - International Conference on Data Engineering.</a:t>
            </a:r>
            <a:r>
              <a:rPr lang="en-US" dirty="0"/>
              <a:t>, 6544815, pp. 74-85, 29th International Conference on Data Engineering, ICDE </a:t>
            </a:r>
            <a:r>
              <a:rPr lang="en-US" dirty="0" smtClean="0"/>
              <a:t>2013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18C95-CA3F-4FD2-B0A0-96F13C722451}" type="datetime1">
              <a:rPr lang="en-US" smtClean="0"/>
              <a:t>5/30/2015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Graph Mining with Spark - Distributed Big Data Analytics Seminar - Tim Draeger, Ricarda Schüler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731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</a:t>
            </a:r>
            <a:r>
              <a:rPr lang="en-US" dirty="0" smtClean="0"/>
              <a:t>he maximum Clique 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06905"/>
            <a:ext cx="11161059" cy="5188017"/>
          </a:xfrm>
        </p:spPr>
        <p:txBody>
          <a:bodyPr/>
          <a:lstStyle/>
          <a:p>
            <a:pPr marL="0" indent="0">
              <a:buNone/>
            </a:pPr>
            <a:r>
              <a:rPr lang="en-US" sz="2600" b="1" dirty="0" smtClean="0"/>
              <a:t>Clique</a:t>
            </a:r>
            <a:endParaRPr lang="en-US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Definition: Subset of a graph's vertices, </a:t>
            </a:r>
            <a:r>
              <a:rPr lang="en-US" dirty="0" smtClean="0"/>
              <a:t>in which </a:t>
            </a:r>
            <a:r>
              <a:rPr lang="en-US" dirty="0"/>
              <a:t>every two distinct vertices are adjacent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Alternatively: fully interconnected subgraph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Maximum Clique: the graph's clique with the most </a:t>
            </a:r>
            <a:r>
              <a:rPr lang="en-US" dirty="0" smtClean="0"/>
              <a:t>vertices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AFC1B-55F6-40D5-B629-C91F7472D887}" type="datetime1">
              <a:rPr lang="en-US" smtClean="0"/>
              <a:t>5/30/2015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Graph Mining with Spark - Distributed Big Data Analytics Seminar - Tim Draeger, Ricarda Schüler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21</a:t>
            </a:fld>
            <a:endParaRPr lang="en-US"/>
          </a:p>
        </p:txBody>
      </p:sp>
      <p:sp>
        <p:nvSpPr>
          <p:cNvPr id="8" name="Ellipse 7"/>
          <p:cNvSpPr/>
          <p:nvPr/>
        </p:nvSpPr>
        <p:spPr>
          <a:xfrm>
            <a:off x="9625421" y="3086306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Ellipse 8"/>
          <p:cNvSpPr/>
          <p:nvPr/>
        </p:nvSpPr>
        <p:spPr>
          <a:xfrm>
            <a:off x="10154339" y="3086306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Ellipse 9"/>
          <p:cNvSpPr/>
          <p:nvPr/>
        </p:nvSpPr>
        <p:spPr>
          <a:xfrm>
            <a:off x="9625421" y="3628907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Ellipse 10"/>
          <p:cNvSpPr/>
          <p:nvPr/>
        </p:nvSpPr>
        <p:spPr>
          <a:xfrm>
            <a:off x="10154339" y="3628907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Ellipse 11"/>
          <p:cNvSpPr/>
          <p:nvPr/>
        </p:nvSpPr>
        <p:spPr>
          <a:xfrm>
            <a:off x="10154339" y="4167077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Ellipse 12"/>
          <p:cNvSpPr/>
          <p:nvPr/>
        </p:nvSpPr>
        <p:spPr>
          <a:xfrm>
            <a:off x="10631830" y="3086306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Ellipse 13"/>
          <p:cNvSpPr/>
          <p:nvPr/>
        </p:nvSpPr>
        <p:spPr>
          <a:xfrm>
            <a:off x="10631830" y="4167077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Ellipse 14"/>
          <p:cNvSpPr/>
          <p:nvPr/>
        </p:nvSpPr>
        <p:spPr>
          <a:xfrm>
            <a:off x="10154339" y="4705247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Ellipse 15"/>
          <p:cNvSpPr/>
          <p:nvPr/>
        </p:nvSpPr>
        <p:spPr>
          <a:xfrm>
            <a:off x="9625421" y="4705247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Ellipse 16"/>
          <p:cNvSpPr/>
          <p:nvPr/>
        </p:nvSpPr>
        <p:spPr>
          <a:xfrm>
            <a:off x="11109320" y="3628907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Ellipse 17"/>
          <p:cNvSpPr/>
          <p:nvPr/>
        </p:nvSpPr>
        <p:spPr>
          <a:xfrm>
            <a:off x="11109321" y="4705247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Ellipse 18"/>
          <p:cNvSpPr/>
          <p:nvPr/>
        </p:nvSpPr>
        <p:spPr>
          <a:xfrm>
            <a:off x="11113804" y="5243417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Ellipse 19"/>
          <p:cNvSpPr/>
          <p:nvPr/>
        </p:nvSpPr>
        <p:spPr>
          <a:xfrm>
            <a:off x="10154339" y="5243417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Ellipse 20"/>
          <p:cNvSpPr/>
          <p:nvPr/>
        </p:nvSpPr>
        <p:spPr>
          <a:xfrm>
            <a:off x="10154339" y="2543705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Ellipse 21"/>
          <p:cNvSpPr/>
          <p:nvPr/>
        </p:nvSpPr>
        <p:spPr>
          <a:xfrm>
            <a:off x="11109321" y="2543705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Gerader Verbinder 23"/>
          <p:cNvCxnSpPr>
            <a:stCxn id="8" idx="6"/>
            <a:endCxn id="9" idx="2"/>
          </p:cNvCxnSpPr>
          <p:nvPr/>
        </p:nvCxnSpPr>
        <p:spPr>
          <a:xfrm>
            <a:off x="9804715" y="3175953"/>
            <a:ext cx="34962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/>
          <p:cNvCxnSpPr>
            <a:stCxn id="21" idx="4"/>
            <a:endCxn id="9" idx="0"/>
          </p:cNvCxnSpPr>
          <p:nvPr/>
        </p:nvCxnSpPr>
        <p:spPr>
          <a:xfrm>
            <a:off x="10243986" y="2722999"/>
            <a:ext cx="0" cy="36330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/>
          <p:cNvCxnSpPr>
            <a:stCxn id="9" idx="6"/>
            <a:endCxn id="13" idx="2"/>
          </p:cNvCxnSpPr>
          <p:nvPr/>
        </p:nvCxnSpPr>
        <p:spPr>
          <a:xfrm>
            <a:off x="10333633" y="3175953"/>
            <a:ext cx="29819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/>
          <p:cNvCxnSpPr>
            <a:stCxn id="9" idx="4"/>
            <a:endCxn id="11" idx="0"/>
          </p:cNvCxnSpPr>
          <p:nvPr/>
        </p:nvCxnSpPr>
        <p:spPr>
          <a:xfrm>
            <a:off x="10243986" y="3265600"/>
            <a:ext cx="0" cy="36330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r Verbinder 31"/>
          <p:cNvCxnSpPr>
            <a:stCxn id="8" idx="4"/>
            <a:endCxn id="10" idx="0"/>
          </p:cNvCxnSpPr>
          <p:nvPr/>
        </p:nvCxnSpPr>
        <p:spPr>
          <a:xfrm>
            <a:off x="9715068" y="3265600"/>
            <a:ext cx="0" cy="36330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/>
          <p:cNvCxnSpPr>
            <a:stCxn id="10" idx="6"/>
            <a:endCxn id="11" idx="2"/>
          </p:cNvCxnSpPr>
          <p:nvPr/>
        </p:nvCxnSpPr>
        <p:spPr>
          <a:xfrm>
            <a:off x="9804715" y="3718554"/>
            <a:ext cx="34962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/>
          <p:cNvCxnSpPr>
            <a:stCxn id="8" idx="5"/>
            <a:endCxn id="11" idx="1"/>
          </p:cNvCxnSpPr>
          <p:nvPr/>
        </p:nvCxnSpPr>
        <p:spPr>
          <a:xfrm>
            <a:off x="9778458" y="3239343"/>
            <a:ext cx="402138" cy="41582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/>
          <p:cNvCxnSpPr>
            <a:stCxn id="10" idx="7"/>
            <a:endCxn id="9" idx="3"/>
          </p:cNvCxnSpPr>
          <p:nvPr/>
        </p:nvCxnSpPr>
        <p:spPr>
          <a:xfrm flipV="1">
            <a:off x="9778458" y="3239343"/>
            <a:ext cx="402138" cy="41582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r Verbinder 39"/>
          <p:cNvCxnSpPr>
            <a:stCxn id="13" idx="7"/>
            <a:endCxn id="22" idx="3"/>
          </p:cNvCxnSpPr>
          <p:nvPr/>
        </p:nvCxnSpPr>
        <p:spPr>
          <a:xfrm flipV="1">
            <a:off x="10784867" y="2696742"/>
            <a:ext cx="350711" cy="41582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r Verbinder 41"/>
          <p:cNvCxnSpPr>
            <a:stCxn id="22" idx="2"/>
            <a:endCxn id="21" idx="6"/>
          </p:cNvCxnSpPr>
          <p:nvPr/>
        </p:nvCxnSpPr>
        <p:spPr>
          <a:xfrm flipH="1">
            <a:off x="10333633" y="2633352"/>
            <a:ext cx="77568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r Verbinder 46"/>
          <p:cNvCxnSpPr>
            <a:stCxn id="14" idx="1"/>
            <a:endCxn id="11" idx="5"/>
          </p:cNvCxnSpPr>
          <p:nvPr/>
        </p:nvCxnSpPr>
        <p:spPr>
          <a:xfrm flipH="1" flipV="1">
            <a:off x="10307376" y="3781944"/>
            <a:ext cx="350711" cy="41139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Gerader Verbinder 48"/>
          <p:cNvCxnSpPr>
            <a:stCxn id="12" idx="6"/>
            <a:endCxn id="14" idx="2"/>
          </p:cNvCxnSpPr>
          <p:nvPr/>
        </p:nvCxnSpPr>
        <p:spPr>
          <a:xfrm>
            <a:off x="10333633" y="4256724"/>
            <a:ext cx="29819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Gerader Verbinder 50"/>
          <p:cNvCxnSpPr>
            <a:stCxn id="10" idx="5"/>
            <a:endCxn id="12" idx="1"/>
          </p:cNvCxnSpPr>
          <p:nvPr/>
        </p:nvCxnSpPr>
        <p:spPr>
          <a:xfrm>
            <a:off x="9778458" y="3781944"/>
            <a:ext cx="402138" cy="41139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Gerader Verbinder 52"/>
          <p:cNvCxnSpPr>
            <a:stCxn id="17" idx="2"/>
            <a:endCxn id="14" idx="7"/>
          </p:cNvCxnSpPr>
          <p:nvPr/>
        </p:nvCxnSpPr>
        <p:spPr>
          <a:xfrm flipH="1">
            <a:off x="10784867" y="3718554"/>
            <a:ext cx="324453" cy="47478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Gerader Verbinder 54"/>
          <p:cNvCxnSpPr>
            <a:stCxn id="12" idx="3"/>
            <a:endCxn id="16" idx="7"/>
          </p:cNvCxnSpPr>
          <p:nvPr/>
        </p:nvCxnSpPr>
        <p:spPr>
          <a:xfrm flipH="1">
            <a:off x="9778458" y="4320114"/>
            <a:ext cx="402138" cy="41139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Gerader Verbinder 56"/>
          <p:cNvCxnSpPr>
            <a:stCxn id="16" idx="6"/>
            <a:endCxn id="15" idx="2"/>
          </p:cNvCxnSpPr>
          <p:nvPr/>
        </p:nvCxnSpPr>
        <p:spPr>
          <a:xfrm>
            <a:off x="9804715" y="4794894"/>
            <a:ext cx="34962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Gerader Verbinder 58"/>
          <p:cNvCxnSpPr>
            <a:stCxn id="10" idx="4"/>
            <a:endCxn id="16" idx="0"/>
          </p:cNvCxnSpPr>
          <p:nvPr/>
        </p:nvCxnSpPr>
        <p:spPr>
          <a:xfrm>
            <a:off x="9715068" y="3808201"/>
            <a:ext cx="0" cy="89704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Gerader Verbinder 60"/>
          <p:cNvCxnSpPr>
            <a:stCxn id="12" idx="0"/>
            <a:endCxn id="11" idx="4"/>
          </p:cNvCxnSpPr>
          <p:nvPr/>
        </p:nvCxnSpPr>
        <p:spPr>
          <a:xfrm flipV="1">
            <a:off x="10243986" y="3808201"/>
            <a:ext cx="0" cy="35887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Gerader Verbinder 64"/>
          <p:cNvCxnSpPr>
            <a:stCxn id="18" idx="2"/>
            <a:endCxn id="15" idx="6"/>
          </p:cNvCxnSpPr>
          <p:nvPr/>
        </p:nvCxnSpPr>
        <p:spPr>
          <a:xfrm flipH="1">
            <a:off x="10333633" y="4794894"/>
            <a:ext cx="77568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Gerader Verbinder 66"/>
          <p:cNvCxnSpPr>
            <a:stCxn id="17" idx="3"/>
            <a:endCxn id="20" idx="7"/>
          </p:cNvCxnSpPr>
          <p:nvPr/>
        </p:nvCxnSpPr>
        <p:spPr>
          <a:xfrm flipH="1">
            <a:off x="10307376" y="3781944"/>
            <a:ext cx="828201" cy="148773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Gerader Verbinder 69"/>
          <p:cNvCxnSpPr>
            <a:stCxn id="19" idx="1"/>
            <a:endCxn id="15" idx="5"/>
          </p:cNvCxnSpPr>
          <p:nvPr/>
        </p:nvCxnSpPr>
        <p:spPr>
          <a:xfrm flipH="1" flipV="1">
            <a:off x="10307376" y="4858284"/>
            <a:ext cx="832685" cy="41139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Gerader Verbinder 71"/>
          <p:cNvCxnSpPr>
            <a:stCxn id="20" idx="1"/>
            <a:endCxn id="16" idx="5"/>
          </p:cNvCxnSpPr>
          <p:nvPr/>
        </p:nvCxnSpPr>
        <p:spPr>
          <a:xfrm flipH="1" flipV="1">
            <a:off x="9778458" y="4858284"/>
            <a:ext cx="402138" cy="41139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Gerader Verbinder 73"/>
          <p:cNvCxnSpPr>
            <a:stCxn id="19" idx="0"/>
            <a:endCxn id="18" idx="4"/>
          </p:cNvCxnSpPr>
          <p:nvPr/>
        </p:nvCxnSpPr>
        <p:spPr>
          <a:xfrm flipH="1" flipV="1">
            <a:off x="11198968" y="4884541"/>
            <a:ext cx="4483" cy="35887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Gerader Verbinder 75"/>
          <p:cNvCxnSpPr>
            <a:stCxn id="9" idx="5"/>
            <a:endCxn id="14" idx="0"/>
          </p:cNvCxnSpPr>
          <p:nvPr/>
        </p:nvCxnSpPr>
        <p:spPr>
          <a:xfrm>
            <a:off x="10307376" y="3239343"/>
            <a:ext cx="414101" cy="92773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Gerader Verbinder 77"/>
          <p:cNvCxnSpPr>
            <a:stCxn id="11" idx="7"/>
            <a:endCxn id="13" idx="3"/>
          </p:cNvCxnSpPr>
          <p:nvPr/>
        </p:nvCxnSpPr>
        <p:spPr>
          <a:xfrm flipV="1">
            <a:off x="10307376" y="3239343"/>
            <a:ext cx="350711" cy="41582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Gerader Verbinder 79"/>
          <p:cNvCxnSpPr>
            <a:stCxn id="14" idx="5"/>
            <a:endCxn id="18" idx="1"/>
          </p:cNvCxnSpPr>
          <p:nvPr/>
        </p:nvCxnSpPr>
        <p:spPr>
          <a:xfrm>
            <a:off x="10784867" y="4320114"/>
            <a:ext cx="350711" cy="41139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Gerader Verbinder 84"/>
          <p:cNvCxnSpPr>
            <a:stCxn id="14" idx="3"/>
            <a:endCxn id="20" idx="0"/>
          </p:cNvCxnSpPr>
          <p:nvPr/>
        </p:nvCxnSpPr>
        <p:spPr>
          <a:xfrm flipH="1">
            <a:off x="10243986" y="4320114"/>
            <a:ext cx="414101" cy="92330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Gerader Verbinder 86"/>
          <p:cNvCxnSpPr>
            <a:stCxn id="17" idx="4"/>
            <a:endCxn id="18" idx="0"/>
          </p:cNvCxnSpPr>
          <p:nvPr/>
        </p:nvCxnSpPr>
        <p:spPr>
          <a:xfrm>
            <a:off x="11198967" y="3808201"/>
            <a:ext cx="1" cy="89704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Gerader Verbinder 93"/>
          <p:cNvCxnSpPr>
            <a:stCxn id="18" idx="3"/>
            <a:endCxn id="20" idx="6"/>
          </p:cNvCxnSpPr>
          <p:nvPr/>
        </p:nvCxnSpPr>
        <p:spPr>
          <a:xfrm flipH="1">
            <a:off x="10333633" y="4858284"/>
            <a:ext cx="801945" cy="47478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384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Gerader Verbinder 25"/>
          <p:cNvCxnSpPr>
            <a:stCxn id="21" idx="4"/>
            <a:endCxn id="9" idx="0"/>
          </p:cNvCxnSpPr>
          <p:nvPr/>
        </p:nvCxnSpPr>
        <p:spPr>
          <a:xfrm>
            <a:off x="10243986" y="2722999"/>
            <a:ext cx="0" cy="363307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r Verbinder 39"/>
          <p:cNvCxnSpPr>
            <a:stCxn id="13" idx="7"/>
            <a:endCxn id="22" idx="3"/>
          </p:cNvCxnSpPr>
          <p:nvPr/>
        </p:nvCxnSpPr>
        <p:spPr>
          <a:xfrm flipV="1">
            <a:off x="10784867" y="2696742"/>
            <a:ext cx="350711" cy="415821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r Verbinder 41"/>
          <p:cNvCxnSpPr>
            <a:stCxn id="22" idx="2"/>
            <a:endCxn id="21" idx="6"/>
          </p:cNvCxnSpPr>
          <p:nvPr/>
        </p:nvCxnSpPr>
        <p:spPr>
          <a:xfrm flipH="1">
            <a:off x="10333633" y="2633352"/>
            <a:ext cx="775688" cy="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r Verbinder 46"/>
          <p:cNvCxnSpPr>
            <a:stCxn id="14" idx="1"/>
            <a:endCxn id="11" idx="5"/>
          </p:cNvCxnSpPr>
          <p:nvPr/>
        </p:nvCxnSpPr>
        <p:spPr>
          <a:xfrm flipH="1" flipV="1">
            <a:off x="10307376" y="3781944"/>
            <a:ext cx="350711" cy="41139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Gerader Verbinder 50"/>
          <p:cNvCxnSpPr>
            <a:stCxn id="10" idx="5"/>
            <a:endCxn id="12" idx="1"/>
          </p:cNvCxnSpPr>
          <p:nvPr/>
        </p:nvCxnSpPr>
        <p:spPr>
          <a:xfrm>
            <a:off x="9778458" y="3781944"/>
            <a:ext cx="402138" cy="41139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Gerader Verbinder 54"/>
          <p:cNvCxnSpPr>
            <a:stCxn id="12" idx="3"/>
            <a:endCxn id="16" idx="7"/>
          </p:cNvCxnSpPr>
          <p:nvPr/>
        </p:nvCxnSpPr>
        <p:spPr>
          <a:xfrm flipH="1">
            <a:off x="9778458" y="4320114"/>
            <a:ext cx="402138" cy="41139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Gerader Verbinder 56"/>
          <p:cNvCxnSpPr>
            <a:stCxn id="16" idx="6"/>
            <a:endCxn id="15" idx="2"/>
          </p:cNvCxnSpPr>
          <p:nvPr/>
        </p:nvCxnSpPr>
        <p:spPr>
          <a:xfrm>
            <a:off x="9804715" y="4794894"/>
            <a:ext cx="349624" cy="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Gerader Verbinder 58"/>
          <p:cNvCxnSpPr>
            <a:stCxn id="10" idx="4"/>
            <a:endCxn id="16" idx="0"/>
          </p:cNvCxnSpPr>
          <p:nvPr/>
        </p:nvCxnSpPr>
        <p:spPr>
          <a:xfrm>
            <a:off x="9715068" y="3808201"/>
            <a:ext cx="0" cy="897046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Gerader Verbinder 60"/>
          <p:cNvCxnSpPr>
            <a:stCxn id="12" idx="0"/>
            <a:endCxn id="11" idx="4"/>
          </p:cNvCxnSpPr>
          <p:nvPr/>
        </p:nvCxnSpPr>
        <p:spPr>
          <a:xfrm flipV="1">
            <a:off x="10243986" y="3808201"/>
            <a:ext cx="0" cy="358876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Gerader Verbinder 64"/>
          <p:cNvCxnSpPr>
            <a:stCxn id="18" idx="2"/>
            <a:endCxn id="15" idx="6"/>
          </p:cNvCxnSpPr>
          <p:nvPr/>
        </p:nvCxnSpPr>
        <p:spPr>
          <a:xfrm flipH="1">
            <a:off x="10333633" y="4794894"/>
            <a:ext cx="775688" cy="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Gerader Verbinder 69"/>
          <p:cNvCxnSpPr>
            <a:stCxn id="19" idx="1"/>
            <a:endCxn id="15" idx="5"/>
          </p:cNvCxnSpPr>
          <p:nvPr/>
        </p:nvCxnSpPr>
        <p:spPr>
          <a:xfrm flipH="1" flipV="1">
            <a:off x="10307376" y="4858284"/>
            <a:ext cx="832685" cy="41139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Gerader Verbinder 71"/>
          <p:cNvCxnSpPr>
            <a:stCxn id="20" idx="1"/>
            <a:endCxn id="16" idx="5"/>
          </p:cNvCxnSpPr>
          <p:nvPr/>
        </p:nvCxnSpPr>
        <p:spPr>
          <a:xfrm flipH="1" flipV="1">
            <a:off x="9778458" y="4858284"/>
            <a:ext cx="402138" cy="41139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Gerader Verbinder 73"/>
          <p:cNvCxnSpPr>
            <a:stCxn id="19" idx="0"/>
            <a:endCxn id="18" idx="4"/>
          </p:cNvCxnSpPr>
          <p:nvPr/>
        </p:nvCxnSpPr>
        <p:spPr>
          <a:xfrm flipH="1" flipV="1">
            <a:off x="11198968" y="4884541"/>
            <a:ext cx="4483" cy="358876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Gerader Verbinder 75"/>
          <p:cNvCxnSpPr>
            <a:stCxn id="9" idx="5"/>
            <a:endCxn id="14" idx="0"/>
          </p:cNvCxnSpPr>
          <p:nvPr/>
        </p:nvCxnSpPr>
        <p:spPr>
          <a:xfrm>
            <a:off x="10307376" y="3239343"/>
            <a:ext cx="414101" cy="927734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Gerader Verbinder 77"/>
          <p:cNvCxnSpPr>
            <a:stCxn id="11" idx="7"/>
            <a:endCxn id="13" idx="3"/>
          </p:cNvCxnSpPr>
          <p:nvPr/>
        </p:nvCxnSpPr>
        <p:spPr>
          <a:xfrm flipV="1">
            <a:off x="10307376" y="3239343"/>
            <a:ext cx="350711" cy="415821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</a:t>
            </a:r>
            <a:r>
              <a:rPr lang="en-US" dirty="0" smtClean="0"/>
              <a:t>he maximum Clique 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06905"/>
            <a:ext cx="11161059" cy="5188017"/>
          </a:xfrm>
        </p:spPr>
        <p:txBody>
          <a:bodyPr/>
          <a:lstStyle/>
          <a:p>
            <a:pPr marL="0" indent="0">
              <a:buNone/>
            </a:pPr>
            <a:r>
              <a:rPr lang="en-US" sz="2600" b="1" dirty="0" smtClean="0"/>
              <a:t>Clique</a:t>
            </a:r>
            <a:endParaRPr lang="en-US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Definition: Subset of a graph's vertices, in which every two distinct vertices are adjacent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Alternatively: fully interconnected subgraph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Maximum Clique: the graph's clique with the most vertices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0DF1C-C1F4-488E-BA85-615DF960ABC1}" type="datetime1">
              <a:rPr lang="en-US" smtClean="0"/>
              <a:t>5/30/2015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Graph Mining with Spark - Distributed Big Data Analytics Seminar - Tim Draeger, Ricarda Schüler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22</a:t>
            </a:fld>
            <a:endParaRPr lang="en-US"/>
          </a:p>
        </p:txBody>
      </p:sp>
      <p:sp>
        <p:nvSpPr>
          <p:cNvPr id="8" name="Ellipse 7"/>
          <p:cNvSpPr/>
          <p:nvPr/>
        </p:nvSpPr>
        <p:spPr>
          <a:xfrm>
            <a:off x="9625421" y="3086306"/>
            <a:ext cx="179294" cy="17929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Ellipse 8"/>
          <p:cNvSpPr/>
          <p:nvPr/>
        </p:nvSpPr>
        <p:spPr>
          <a:xfrm>
            <a:off x="10154339" y="3086306"/>
            <a:ext cx="179294" cy="17929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Ellipse 9"/>
          <p:cNvSpPr/>
          <p:nvPr/>
        </p:nvSpPr>
        <p:spPr>
          <a:xfrm>
            <a:off x="9625421" y="3628907"/>
            <a:ext cx="179294" cy="17929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Ellipse 10"/>
          <p:cNvSpPr/>
          <p:nvPr/>
        </p:nvSpPr>
        <p:spPr>
          <a:xfrm>
            <a:off x="10154339" y="3628907"/>
            <a:ext cx="179294" cy="17929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Ellipse 11"/>
          <p:cNvSpPr/>
          <p:nvPr/>
        </p:nvSpPr>
        <p:spPr>
          <a:xfrm>
            <a:off x="10154339" y="4167077"/>
            <a:ext cx="179294" cy="179294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Ellipse 12"/>
          <p:cNvSpPr/>
          <p:nvPr/>
        </p:nvSpPr>
        <p:spPr>
          <a:xfrm>
            <a:off x="10631830" y="3086306"/>
            <a:ext cx="179294" cy="179294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Ellipse 13"/>
          <p:cNvSpPr/>
          <p:nvPr/>
        </p:nvSpPr>
        <p:spPr>
          <a:xfrm>
            <a:off x="10631830" y="4167077"/>
            <a:ext cx="179294" cy="17929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Ellipse 14"/>
          <p:cNvSpPr/>
          <p:nvPr/>
        </p:nvSpPr>
        <p:spPr>
          <a:xfrm>
            <a:off x="10154339" y="4705247"/>
            <a:ext cx="179294" cy="179294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Ellipse 15"/>
          <p:cNvSpPr/>
          <p:nvPr/>
        </p:nvSpPr>
        <p:spPr>
          <a:xfrm>
            <a:off x="9625421" y="4705247"/>
            <a:ext cx="179294" cy="179294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Ellipse 16"/>
          <p:cNvSpPr/>
          <p:nvPr/>
        </p:nvSpPr>
        <p:spPr>
          <a:xfrm>
            <a:off x="11109320" y="3628907"/>
            <a:ext cx="179294" cy="17929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Ellipse 17"/>
          <p:cNvSpPr/>
          <p:nvPr/>
        </p:nvSpPr>
        <p:spPr>
          <a:xfrm>
            <a:off x="11109321" y="4705247"/>
            <a:ext cx="179294" cy="17929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Ellipse 18"/>
          <p:cNvSpPr/>
          <p:nvPr/>
        </p:nvSpPr>
        <p:spPr>
          <a:xfrm>
            <a:off x="11113804" y="5243417"/>
            <a:ext cx="179294" cy="179294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Ellipse 19"/>
          <p:cNvSpPr/>
          <p:nvPr/>
        </p:nvSpPr>
        <p:spPr>
          <a:xfrm>
            <a:off x="10154339" y="5243417"/>
            <a:ext cx="179294" cy="17929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Ellipse 20"/>
          <p:cNvSpPr/>
          <p:nvPr/>
        </p:nvSpPr>
        <p:spPr>
          <a:xfrm>
            <a:off x="10154339" y="2543705"/>
            <a:ext cx="179294" cy="179294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Ellipse 21"/>
          <p:cNvSpPr/>
          <p:nvPr/>
        </p:nvSpPr>
        <p:spPr>
          <a:xfrm>
            <a:off x="11109321" y="2543705"/>
            <a:ext cx="179294" cy="179294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Gerader Verbinder 23"/>
          <p:cNvCxnSpPr>
            <a:stCxn id="8" idx="6"/>
            <a:endCxn id="9" idx="2"/>
          </p:cNvCxnSpPr>
          <p:nvPr/>
        </p:nvCxnSpPr>
        <p:spPr>
          <a:xfrm>
            <a:off x="9804715" y="3175953"/>
            <a:ext cx="34962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/>
          <p:cNvCxnSpPr>
            <a:stCxn id="9" idx="6"/>
            <a:endCxn id="13" idx="2"/>
          </p:cNvCxnSpPr>
          <p:nvPr/>
        </p:nvCxnSpPr>
        <p:spPr>
          <a:xfrm>
            <a:off x="10333633" y="3175953"/>
            <a:ext cx="298197" cy="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/>
          <p:cNvCxnSpPr>
            <a:stCxn id="9" idx="4"/>
            <a:endCxn id="11" idx="0"/>
          </p:cNvCxnSpPr>
          <p:nvPr/>
        </p:nvCxnSpPr>
        <p:spPr>
          <a:xfrm>
            <a:off x="10243986" y="3265600"/>
            <a:ext cx="0" cy="36330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r Verbinder 31"/>
          <p:cNvCxnSpPr>
            <a:stCxn id="8" idx="4"/>
            <a:endCxn id="10" idx="0"/>
          </p:cNvCxnSpPr>
          <p:nvPr/>
        </p:nvCxnSpPr>
        <p:spPr>
          <a:xfrm>
            <a:off x="9715068" y="3265600"/>
            <a:ext cx="0" cy="36330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/>
          <p:cNvCxnSpPr>
            <a:stCxn id="10" idx="6"/>
            <a:endCxn id="11" idx="2"/>
          </p:cNvCxnSpPr>
          <p:nvPr/>
        </p:nvCxnSpPr>
        <p:spPr>
          <a:xfrm>
            <a:off x="9804715" y="3718554"/>
            <a:ext cx="34962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/>
          <p:cNvCxnSpPr>
            <a:stCxn id="8" idx="5"/>
            <a:endCxn id="11" idx="1"/>
          </p:cNvCxnSpPr>
          <p:nvPr/>
        </p:nvCxnSpPr>
        <p:spPr>
          <a:xfrm>
            <a:off x="9778458" y="3239343"/>
            <a:ext cx="402138" cy="41582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/>
          <p:cNvCxnSpPr>
            <a:stCxn id="10" idx="7"/>
            <a:endCxn id="9" idx="3"/>
          </p:cNvCxnSpPr>
          <p:nvPr/>
        </p:nvCxnSpPr>
        <p:spPr>
          <a:xfrm flipV="1">
            <a:off x="9778458" y="3239343"/>
            <a:ext cx="402138" cy="41582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Gerader Verbinder 48"/>
          <p:cNvCxnSpPr>
            <a:stCxn id="12" idx="6"/>
            <a:endCxn id="14" idx="2"/>
          </p:cNvCxnSpPr>
          <p:nvPr/>
        </p:nvCxnSpPr>
        <p:spPr>
          <a:xfrm>
            <a:off x="10333633" y="4256724"/>
            <a:ext cx="298197" cy="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Gerader Verbinder 52"/>
          <p:cNvCxnSpPr>
            <a:stCxn id="17" idx="2"/>
            <a:endCxn id="14" idx="7"/>
          </p:cNvCxnSpPr>
          <p:nvPr/>
        </p:nvCxnSpPr>
        <p:spPr>
          <a:xfrm flipH="1">
            <a:off x="10784867" y="3718554"/>
            <a:ext cx="324453" cy="47478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Gerader Verbinder 66"/>
          <p:cNvCxnSpPr>
            <a:stCxn id="17" idx="3"/>
            <a:endCxn id="20" idx="7"/>
          </p:cNvCxnSpPr>
          <p:nvPr/>
        </p:nvCxnSpPr>
        <p:spPr>
          <a:xfrm flipH="1">
            <a:off x="10307376" y="3781944"/>
            <a:ext cx="828201" cy="148773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Gerader Verbinder 79"/>
          <p:cNvCxnSpPr>
            <a:stCxn id="14" idx="5"/>
            <a:endCxn id="18" idx="1"/>
          </p:cNvCxnSpPr>
          <p:nvPr/>
        </p:nvCxnSpPr>
        <p:spPr>
          <a:xfrm>
            <a:off x="10784867" y="4320114"/>
            <a:ext cx="350711" cy="41139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Gerader Verbinder 84"/>
          <p:cNvCxnSpPr>
            <a:stCxn id="14" idx="3"/>
            <a:endCxn id="20" idx="0"/>
          </p:cNvCxnSpPr>
          <p:nvPr/>
        </p:nvCxnSpPr>
        <p:spPr>
          <a:xfrm flipH="1">
            <a:off x="10243986" y="4320114"/>
            <a:ext cx="414101" cy="92330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Gerader Verbinder 86"/>
          <p:cNvCxnSpPr>
            <a:stCxn id="17" idx="4"/>
            <a:endCxn id="18" idx="0"/>
          </p:cNvCxnSpPr>
          <p:nvPr/>
        </p:nvCxnSpPr>
        <p:spPr>
          <a:xfrm>
            <a:off x="11198967" y="3808201"/>
            <a:ext cx="1" cy="89704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Gerader Verbinder 93"/>
          <p:cNvCxnSpPr>
            <a:stCxn id="18" idx="3"/>
            <a:endCxn id="20" idx="6"/>
          </p:cNvCxnSpPr>
          <p:nvPr/>
        </p:nvCxnSpPr>
        <p:spPr>
          <a:xfrm flipH="1">
            <a:off x="10333633" y="4858284"/>
            <a:ext cx="801945" cy="47478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5165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Gerader Verbinder 25"/>
          <p:cNvCxnSpPr>
            <a:stCxn id="21" idx="4"/>
            <a:endCxn id="9" idx="0"/>
          </p:cNvCxnSpPr>
          <p:nvPr/>
        </p:nvCxnSpPr>
        <p:spPr>
          <a:xfrm>
            <a:off x="10243986" y="2722999"/>
            <a:ext cx="0" cy="363307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r Verbinder 39"/>
          <p:cNvCxnSpPr>
            <a:stCxn id="13" idx="7"/>
            <a:endCxn id="22" idx="3"/>
          </p:cNvCxnSpPr>
          <p:nvPr/>
        </p:nvCxnSpPr>
        <p:spPr>
          <a:xfrm flipV="1">
            <a:off x="10784867" y="2696742"/>
            <a:ext cx="350711" cy="415821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r Verbinder 41"/>
          <p:cNvCxnSpPr>
            <a:stCxn id="22" idx="2"/>
            <a:endCxn id="21" idx="6"/>
          </p:cNvCxnSpPr>
          <p:nvPr/>
        </p:nvCxnSpPr>
        <p:spPr>
          <a:xfrm flipH="1">
            <a:off x="10333633" y="2633352"/>
            <a:ext cx="775688" cy="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r Verbinder 46"/>
          <p:cNvCxnSpPr>
            <a:stCxn id="14" idx="1"/>
            <a:endCxn id="11" idx="5"/>
          </p:cNvCxnSpPr>
          <p:nvPr/>
        </p:nvCxnSpPr>
        <p:spPr>
          <a:xfrm flipH="1" flipV="1">
            <a:off x="10307376" y="3781944"/>
            <a:ext cx="350711" cy="41139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Gerader Verbinder 50"/>
          <p:cNvCxnSpPr>
            <a:stCxn id="10" idx="5"/>
            <a:endCxn id="12" idx="1"/>
          </p:cNvCxnSpPr>
          <p:nvPr/>
        </p:nvCxnSpPr>
        <p:spPr>
          <a:xfrm>
            <a:off x="9778458" y="3781944"/>
            <a:ext cx="402138" cy="41139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Gerader Verbinder 54"/>
          <p:cNvCxnSpPr>
            <a:stCxn id="12" idx="3"/>
            <a:endCxn id="16" idx="7"/>
          </p:cNvCxnSpPr>
          <p:nvPr/>
        </p:nvCxnSpPr>
        <p:spPr>
          <a:xfrm flipH="1">
            <a:off x="9778458" y="4320114"/>
            <a:ext cx="402138" cy="41139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Gerader Verbinder 56"/>
          <p:cNvCxnSpPr>
            <a:stCxn id="16" idx="6"/>
            <a:endCxn id="15" idx="2"/>
          </p:cNvCxnSpPr>
          <p:nvPr/>
        </p:nvCxnSpPr>
        <p:spPr>
          <a:xfrm>
            <a:off x="9804715" y="4794894"/>
            <a:ext cx="349624" cy="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Gerader Verbinder 58"/>
          <p:cNvCxnSpPr>
            <a:stCxn id="10" idx="4"/>
            <a:endCxn id="16" idx="0"/>
          </p:cNvCxnSpPr>
          <p:nvPr/>
        </p:nvCxnSpPr>
        <p:spPr>
          <a:xfrm>
            <a:off x="9715068" y="3808201"/>
            <a:ext cx="0" cy="897046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Gerader Verbinder 60"/>
          <p:cNvCxnSpPr>
            <a:stCxn id="12" idx="0"/>
            <a:endCxn id="11" idx="4"/>
          </p:cNvCxnSpPr>
          <p:nvPr/>
        </p:nvCxnSpPr>
        <p:spPr>
          <a:xfrm flipV="1">
            <a:off x="10243986" y="3808201"/>
            <a:ext cx="0" cy="358876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Gerader Verbinder 64"/>
          <p:cNvCxnSpPr>
            <a:stCxn id="18" idx="2"/>
            <a:endCxn id="15" idx="6"/>
          </p:cNvCxnSpPr>
          <p:nvPr/>
        </p:nvCxnSpPr>
        <p:spPr>
          <a:xfrm flipH="1">
            <a:off x="10333633" y="4794894"/>
            <a:ext cx="775688" cy="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Gerader Verbinder 69"/>
          <p:cNvCxnSpPr>
            <a:stCxn id="19" idx="1"/>
            <a:endCxn id="15" idx="5"/>
          </p:cNvCxnSpPr>
          <p:nvPr/>
        </p:nvCxnSpPr>
        <p:spPr>
          <a:xfrm flipH="1" flipV="1">
            <a:off x="10307376" y="4858284"/>
            <a:ext cx="832685" cy="41139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Gerader Verbinder 71"/>
          <p:cNvCxnSpPr>
            <a:stCxn id="20" idx="1"/>
            <a:endCxn id="16" idx="5"/>
          </p:cNvCxnSpPr>
          <p:nvPr/>
        </p:nvCxnSpPr>
        <p:spPr>
          <a:xfrm flipH="1" flipV="1">
            <a:off x="9778458" y="4858284"/>
            <a:ext cx="402138" cy="41139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Gerader Verbinder 73"/>
          <p:cNvCxnSpPr>
            <a:stCxn id="19" idx="0"/>
            <a:endCxn id="18" idx="4"/>
          </p:cNvCxnSpPr>
          <p:nvPr/>
        </p:nvCxnSpPr>
        <p:spPr>
          <a:xfrm flipH="1" flipV="1">
            <a:off x="11198968" y="4884541"/>
            <a:ext cx="4483" cy="358876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Gerader Verbinder 75"/>
          <p:cNvCxnSpPr>
            <a:stCxn id="9" idx="5"/>
            <a:endCxn id="14" idx="0"/>
          </p:cNvCxnSpPr>
          <p:nvPr/>
        </p:nvCxnSpPr>
        <p:spPr>
          <a:xfrm>
            <a:off x="10307376" y="3239343"/>
            <a:ext cx="414101" cy="927734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Gerader Verbinder 77"/>
          <p:cNvCxnSpPr>
            <a:stCxn id="11" idx="7"/>
            <a:endCxn id="13" idx="3"/>
          </p:cNvCxnSpPr>
          <p:nvPr/>
        </p:nvCxnSpPr>
        <p:spPr>
          <a:xfrm flipV="1">
            <a:off x="10307376" y="3239343"/>
            <a:ext cx="350711" cy="415821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</a:t>
            </a:r>
            <a:r>
              <a:rPr lang="en-US" dirty="0" smtClean="0"/>
              <a:t>he maximum Clique 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06905"/>
            <a:ext cx="11161059" cy="5188017"/>
          </a:xfrm>
        </p:spPr>
        <p:txBody>
          <a:bodyPr/>
          <a:lstStyle/>
          <a:p>
            <a:pPr marL="0" indent="0">
              <a:buNone/>
            </a:pPr>
            <a:r>
              <a:rPr lang="en-US" sz="2600" b="1" dirty="0" smtClean="0"/>
              <a:t>Clique</a:t>
            </a:r>
            <a:endParaRPr lang="en-US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Definition: Subset of a graph's vertices, in which every two distinct vertices are adjacent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Alternatively: fully interconnected subgraph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Maximum Clique: the graph's clique with the most vertices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 smtClean="0"/>
              <a:t>Use cases: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 smtClean="0"/>
              <a:t>Social</a:t>
            </a:r>
            <a:r>
              <a:rPr lang="de-DE" dirty="0" smtClean="0"/>
              <a:t> Media </a:t>
            </a:r>
            <a:r>
              <a:rPr lang="de-DE" dirty="0" err="1" smtClean="0"/>
              <a:t>graphs</a:t>
            </a:r>
            <a:r>
              <a:rPr lang="de-DE" dirty="0" smtClean="0"/>
              <a:t>: </a:t>
            </a:r>
            <a:r>
              <a:rPr lang="de-DE" dirty="0" err="1" smtClean="0"/>
              <a:t>groups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friends</a:t>
            </a:r>
            <a:r>
              <a:rPr lang="de-DE" dirty="0" smtClean="0"/>
              <a:t>/</a:t>
            </a:r>
            <a:r>
              <a:rPr lang="de-DE" dirty="0" err="1" smtClean="0"/>
              <a:t>family</a:t>
            </a:r>
            <a:r>
              <a:rPr lang="de-DE" dirty="0" smtClean="0"/>
              <a:t>/</a:t>
            </a:r>
            <a:r>
              <a:rPr lang="de-DE" dirty="0" err="1" smtClean="0"/>
              <a:t>co-workers</a:t>
            </a:r>
            <a:endParaRPr lang="en-US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Website </a:t>
            </a:r>
            <a:r>
              <a:rPr lang="en-US" dirty="0" err="1" smtClean="0"/>
              <a:t>interliking</a:t>
            </a:r>
            <a:r>
              <a:rPr lang="en-US" dirty="0" smtClean="0"/>
              <a:t>, coding theory, matching biochemical molecules</a:t>
            </a:r>
            <a:br>
              <a:rPr lang="en-US" dirty="0" smtClean="0"/>
            </a:br>
            <a:r>
              <a:rPr lang="en-US" dirty="0" smtClean="0"/>
              <a:t>[Xiang et al]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44F60-64F0-496A-8AB4-9EFA614CDDBD}" type="datetime1">
              <a:rPr lang="en-US" smtClean="0"/>
              <a:t>5/30/2015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Graph Mining with Spark - Distributed Big Data Analytics Seminar - Tim Draeger, Ricarda Schüler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23</a:t>
            </a:fld>
            <a:endParaRPr lang="en-US"/>
          </a:p>
        </p:txBody>
      </p:sp>
      <p:sp>
        <p:nvSpPr>
          <p:cNvPr id="8" name="Ellipse 7"/>
          <p:cNvSpPr/>
          <p:nvPr/>
        </p:nvSpPr>
        <p:spPr>
          <a:xfrm>
            <a:off x="9625421" y="3086306"/>
            <a:ext cx="179294" cy="17929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Ellipse 8"/>
          <p:cNvSpPr/>
          <p:nvPr/>
        </p:nvSpPr>
        <p:spPr>
          <a:xfrm>
            <a:off x="10154339" y="3086306"/>
            <a:ext cx="179294" cy="17929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Ellipse 9"/>
          <p:cNvSpPr/>
          <p:nvPr/>
        </p:nvSpPr>
        <p:spPr>
          <a:xfrm>
            <a:off x="9625421" y="3628907"/>
            <a:ext cx="179294" cy="17929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Ellipse 10"/>
          <p:cNvSpPr/>
          <p:nvPr/>
        </p:nvSpPr>
        <p:spPr>
          <a:xfrm>
            <a:off x="10154339" y="3628907"/>
            <a:ext cx="179294" cy="17929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Ellipse 11"/>
          <p:cNvSpPr/>
          <p:nvPr/>
        </p:nvSpPr>
        <p:spPr>
          <a:xfrm>
            <a:off x="10154339" y="4167077"/>
            <a:ext cx="179294" cy="179294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Ellipse 12"/>
          <p:cNvSpPr/>
          <p:nvPr/>
        </p:nvSpPr>
        <p:spPr>
          <a:xfrm>
            <a:off x="10631830" y="3086306"/>
            <a:ext cx="179294" cy="179294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Ellipse 13"/>
          <p:cNvSpPr/>
          <p:nvPr/>
        </p:nvSpPr>
        <p:spPr>
          <a:xfrm>
            <a:off x="10631830" y="4167077"/>
            <a:ext cx="179294" cy="17929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Ellipse 14"/>
          <p:cNvSpPr/>
          <p:nvPr/>
        </p:nvSpPr>
        <p:spPr>
          <a:xfrm>
            <a:off x="10154339" y="4705247"/>
            <a:ext cx="179294" cy="179294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Ellipse 15"/>
          <p:cNvSpPr/>
          <p:nvPr/>
        </p:nvSpPr>
        <p:spPr>
          <a:xfrm>
            <a:off x="9625421" y="4705247"/>
            <a:ext cx="179294" cy="179294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Ellipse 16"/>
          <p:cNvSpPr/>
          <p:nvPr/>
        </p:nvSpPr>
        <p:spPr>
          <a:xfrm>
            <a:off x="11109320" y="3628907"/>
            <a:ext cx="179294" cy="17929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Ellipse 17"/>
          <p:cNvSpPr/>
          <p:nvPr/>
        </p:nvSpPr>
        <p:spPr>
          <a:xfrm>
            <a:off x="11109321" y="4705247"/>
            <a:ext cx="179294" cy="17929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Ellipse 18"/>
          <p:cNvSpPr/>
          <p:nvPr/>
        </p:nvSpPr>
        <p:spPr>
          <a:xfrm>
            <a:off x="11113804" y="5243417"/>
            <a:ext cx="179294" cy="179294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Ellipse 19"/>
          <p:cNvSpPr/>
          <p:nvPr/>
        </p:nvSpPr>
        <p:spPr>
          <a:xfrm>
            <a:off x="10154339" y="5243417"/>
            <a:ext cx="179294" cy="17929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Ellipse 20"/>
          <p:cNvSpPr/>
          <p:nvPr/>
        </p:nvSpPr>
        <p:spPr>
          <a:xfrm>
            <a:off x="10154339" y="2543705"/>
            <a:ext cx="179294" cy="179294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Ellipse 21"/>
          <p:cNvSpPr/>
          <p:nvPr/>
        </p:nvSpPr>
        <p:spPr>
          <a:xfrm>
            <a:off x="11109321" y="2543705"/>
            <a:ext cx="179294" cy="179294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Gerader Verbinder 23"/>
          <p:cNvCxnSpPr>
            <a:stCxn id="8" idx="6"/>
            <a:endCxn id="9" idx="2"/>
          </p:cNvCxnSpPr>
          <p:nvPr/>
        </p:nvCxnSpPr>
        <p:spPr>
          <a:xfrm>
            <a:off x="9804715" y="3175953"/>
            <a:ext cx="34962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/>
          <p:cNvCxnSpPr>
            <a:stCxn id="9" idx="6"/>
            <a:endCxn id="13" idx="2"/>
          </p:cNvCxnSpPr>
          <p:nvPr/>
        </p:nvCxnSpPr>
        <p:spPr>
          <a:xfrm>
            <a:off x="10333633" y="3175953"/>
            <a:ext cx="298197" cy="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/>
          <p:cNvCxnSpPr>
            <a:stCxn id="9" idx="4"/>
            <a:endCxn id="11" idx="0"/>
          </p:cNvCxnSpPr>
          <p:nvPr/>
        </p:nvCxnSpPr>
        <p:spPr>
          <a:xfrm>
            <a:off x="10243986" y="3265600"/>
            <a:ext cx="0" cy="36330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r Verbinder 31"/>
          <p:cNvCxnSpPr>
            <a:stCxn id="8" idx="4"/>
            <a:endCxn id="10" idx="0"/>
          </p:cNvCxnSpPr>
          <p:nvPr/>
        </p:nvCxnSpPr>
        <p:spPr>
          <a:xfrm>
            <a:off x="9715068" y="3265600"/>
            <a:ext cx="0" cy="36330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/>
          <p:cNvCxnSpPr>
            <a:stCxn id="10" idx="6"/>
            <a:endCxn id="11" idx="2"/>
          </p:cNvCxnSpPr>
          <p:nvPr/>
        </p:nvCxnSpPr>
        <p:spPr>
          <a:xfrm>
            <a:off x="9804715" y="3718554"/>
            <a:ext cx="34962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/>
          <p:cNvCxnSpPr>
            <a:stCxn id="8" idx="5"/>
            <a:endCxn id="11" idx="1"/>
          </p:cNvCxnSpPr>
          <p:nvPr/>
        </p:nvCxnSpPr>
        <p:spPr>
          <a:xfrm>
            <a:off x="9778458" y="3239343"/>
            <a:ext cx="402138" cy="41582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/>
          <p:cNvCxnSpPr>
            <a:stCxn id="10" idx="7"/>
            <a:endCxn id="9" idx="3"/>
          </p:cNvCxnSpPr>
          <p:nvPr/>
        </p:nvCxnSpPr>
        <p:spPr>
          <a:xfrm flipV="1">
            <a:off x="9778458" y="3239343"/>
            <a:ext cx="402138" cy="41582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Gerader Verbinder 48"/>
          <p:cNvCxnSpPr>
            <a:stCxn id="12" idx="6"/>
            <a:endCxn id="14" idx="2"/>
          </p:cNvCxnSpPr>
          <p:nvPr/>
        </p:nvCxnSpPr>
        <p:spPr>
          <a:xfrm>
            <a:off x="10333633" y="4256724"/>
            <a:ext cx="298197" cy="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Gerader Verbinder 52"/>
          <p:cNvCxnSpPr>
            <a:stCxn id="17" idx="2"/>
            <a:endCxn id="14" idx="7"/>
          </p:cNvCxnSpPr>
          <p:nvPr/>
        </p:nvCxnSpPr>
        <p:spPr>
          <a:xfrm flipH="1">
            <a:off x="10784867" y="3718554"/>
            <a:ext cx="324453" cy="47478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Gerader Verbinder 66"/>
          <p:cNvCxnSpPr>
            <a:stCxn id="17" idx="3"/>
            <a:endCxn id="20" idx="7"/>
          </p:cNvCxnSpPr>
          <p:nvPr/>
        </p:nvCxnSpPr>
        <p:spPr>
          <a:xfrm flipH="1">
            <a:off x="10307376" y="3781944"/>
            <a:ext cx="828201" cy="148773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Gerader Verbinder 79"/>
          <p:cNvCxnSpPr>
            <a:stCxn id="14" idx="5"/>
            <a:endCxn id="18" idx="1"/>
          </p:cNvCxnSpPr>
          <p:nvPr/>
        </p:nvCxnSpPr>
        <p:spPr>
          <a:xfrm>
            <a:off x="10784867" y="4320114"/>
            <a:ext cx="350711" cy="41139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Gerader Verbinder 84"/>
          <p:cNvCxnSpPr>
            <a:stCxn id="14" idx="3"/>
            <a:endCxn id="20" idx="0"/>
          </p:cNvCxnSpPr>
          <p:nvPr/>
        </p:nvCxnSpPr>
        <p:spPr>
          <a:xfrm flipH="1">
            <a:off x="10243986" y="4320114"/>
            <a:ext cx="414101" cy="92330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Gerader Verbinder 86"/>
          <p:cNvCxnSpPr>
            <a:stCxn id="17" idx="4"/>
            <a:endCxn id="18" idx="0"/>
          </p:cNvCxnSpPr>
          <p:nvPr/>
        </p:nvCxnSpPr>
        <p:spPr>
          <a:xfrm>
            <a:off x="11198967" y="3808201"/>
            <a:ext cx="1" cy="89704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Gerader Verbinder 93"/>
          <p:cNvCxnSpPr>
            <a:stCxn id="18" idx="3"/>
            <a:endCxn id="20" idx="6"/>
          </p:cNvCxnSpPr>
          <p:nvPr/>
        </p:nvCxnSpPr>
        <p:spPr>
          <a:xfrm flipH="1">
            <a:off x="10333633" y="4858284"/>
            <a:ext cx="801945" cy="47478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0560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Distributed </a:t>
            </a:r>
            <a:r>
              <a:rPr lang="de-DE" dirty="0" err="1" smtClean="0"/>
              <a:t>calculation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106905"/>
                <a:ext cx="11161059" cy="5188017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de-DE" sz="2600" b="1" dirty="0" smtClean="0"/>
                  <a:t>Brute Force </a:t>
                </a:r>
                <a:r>
                  <a:rPr lang="de-DE" sz="2600" b="1" dirty="0" err="1" smtClean="0"/>
                  <a:t>approach</a:t>
                </a:r>
                <a:r>
                  <a:rPr lang="de-DE" sz="2600" b="1" dirty="0" smtClean="0"/>
                  <a:t>: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de-DE" dirty="0" err="1" smtClean="0"/>
                  <a:t>For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each</a:t>
                </a:r>
                <a:r>
                  <a:rPr lang="de-DE" dirty="0" smtClean="0"/>
                  <a:t> potential </a:t>
                </a:r>
                <a:r>
                  <a:rPr lang="de-DE" dirty="0" err="1" smtClean="0"/>
                  <a:t>vertex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combination</a:t>
                </a:r>
                <a:r>
                  <a:rPr lang="de-DE" dirty="0" smtClean="0"/>
                  <a:t>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𝑣𝑒𝑟𝑡𝑖𝑐𝑒𝑠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sup>
                    </m:sSup>
                  </m:oMath>
                </a14:m>
                <a:r>
                  <a:rPr lang="en-US" dirty="0" smtClean="0"/>
                  <a:t>), check if all required edges exist</a:t>
                </a:r>
              </a:p>
              <a:p>
                <a:pPr>
                  <a:buFont typeface="Wingdings" panose="05000000000000000000" pitchFamily="2" charset="2"/>
                  <a:buChar char="à"/>
                </a:pPr>
                <a:r>
                  <a:rPr lang="de-DE" dirty="0" smtClean="0">
                    <a:sym typeface="Wingdings" panose="05000000000000000000" pitchFamily="2" charset="2"/>
                  </a:rPr>
                  <a:t> </a:t>
                </a:r>
                <a:r>
                  <a:rPr lang="de-DE" dirty="0" err="1" smtClean="0">
                    <a:sym typeface="Wingdings" panose="05000000000000000000" pitchFamily="2" charset="2"/>
                  </a:rPr>
                  <a:t>Exponential</a:t>
                </a:r>
                <a:r>
                  <a:rPr lang="de-DE" dirty="0" smtClean="0">
                    <a:sym typeface="Wingdings" panose="05000000000000000000" pitchFamily="2" charset="2"/>
                  </a:rPr>
                  <a:t> </a:t>
                </a:r>
                <a:r>
                  <a:rPr lang="de-DE" dirty="0" err="1" smtClean="0">
                    <a:sym typeface="Wingdings" panose="05000000000000000000" pitchFamily="2" charset="2"/>
                  </a:rPr>
                  <a:t>runtime</a:t>
                </a:r>
                <a:r>
                  <a:rPr lang="de-DE" dirty="0" smtClean="0">
                    <a:sym typeface="Wingdings" panose="05000000000000000000" pitchFamily="2" charset="2"/>
                  </a:rPr>
                  <a:t> </a:t>
                </a:r>
                <a:r>
                  <a:rPr lang="de-DE" dirty="0" err="1" smtClean="0">
                    <a:sym typeface="Wingdings" panose="05000000000000000000" pitchFamily="2" charset="2"/>
                  </a:rPr>
                  <a:t>with</a:t>
                </a:r>
                <a:r>
                  <a:rPr lang="de-DE" dirty="0" smtClean="0">
                    <a:sym typeface="Wingdings" panose="05000000000000000000" pitchFamily="2" charset="2"/>
                  </a:rPr>
                  <a:t> </a:t>
                </a:r>
                <a:r>
                  <a:rPr lang="de-DE" dirty="0" err="1" smtClean="0">
                    <a:sym typeface="Wingdings" panose="05000000000000000000" pitchFamily="2" charset="2"/>
                  </a:rPr>
                  <a:t>millions</a:t>
                </a:r>
                <a:r>
                  <a:rPr lang="de-DE" dirty="0" smtClean="0">
                    <a:sym typeface="Wingdings" panose="05000000000000000000" pitchFamily="2" charset="2"/>
                  </a:rPr>
                  <a:t> </a:t>
                </a:r>
                <a:r>
                  <a:rPr lang="de-DE" dirty="0" err="1" smtClean="0">
                    <a:sym typeface="Wingdings" panose="05000000000000000000" pitchFamily="2" charset="2"/>
                  </a:rPr>
                  <a:t>of</a:t>
                </a:r>
                <a:r>
                  <a:rPr lang="de-DE" dirty="0" smtClean="0">
                    <a:sym typeface="Wingdings" panose="05000000000000000000" pitchFamily="2" charset="2"/>
                  </a:rPr>
                  <a:t> </a:t>
                </a:r>
                <a:r>
                  <a:rPr lang="de-DE" dirty="0" err="1" smtClean="0">
                    <a:sym typeface="Wingdings" panose="05000000000000000000" pitchFamily="2" charset="2"/>
                  </a:rPr>
                  <a:t>vertices</a:t>
                </a:r>
                <a:r>
                  <a:rPr lang="de-DE" dirty="0" smtClean="0">
                    <a:sym typeface="Wingdings" panose="05000000000000000000" pitchFamily="2" charset="2"/>
                  </a:rPr>
                  <a:t>  </a:t>
                </a:r>
              </a:p>
              <a:p>
                <a:pPr marL="0" indent="0">
                  <a:buNone/>
                </a:pPr>
                <a:endParaRPr lang="de-DE" dirty="0" smtClean="0"/>
              </a:p>
              <a:p>
                <a:pPr marL="0" indent="0">
                  <a:buNone/>
                </a:pPr>
                <a:r>
                  <a:rPr lang="de-DE" sz="2600" b="1" dirty="0" smtClean="0"/>
                  <a:t>Distributed </a:t>
                </a:r>
                <a:r>
                  <a:rPr lang="de-DE" sz="2600" b="1" dirty="0" err="1" smtClean="0"/>
                  <a:t>approach</a:t>
                </a:r>
                <a:endParaRPr lang="de-DE" sz="2600" b="1" dirty="0" smtClean="0"/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de-DE" dirty="0" smtClean="0"/>
                  <a:t>A </a:t>
                </a:r>
                <a:r>
                  <a:rPr lang="de-DE" dirty="0" err="1" smtClean="0"/>
                  <a:t>distributed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calculation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makes</a:t>
                </a:r>
                <a:r>
                  <a:rPr lang="de-DE" dirty="0" smtClean="0"/>
                  <a:t> sense </a:t>
                </a:r>
                <a:r>
                  <a:rPr lang="de-DE" dirty="0" err="1" smtClean="0"/>
                  <a:t>if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we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can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split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the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graph</a:t>
                </a:r>
                <a:r>
                  <a:rPr lang="de-DE" dirty="0" smtClean="0"/>
                  <a:t> w/o </a:t>
                </a:r>
                <a:r>
                  <a:rPr lang="de-DE" dirty="0" err="1" smtClean="0"/>
                  <a:t>breaking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cliques</a:t>
                </a:r>
                <a:r>
                  <a:rPr lang="de-DE" dirty="0" smtClean="0"/>
                  <a:t> apart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106905"/>
                <a:ext cx="11161059" cy="5188017"/>
              </a:xfrm>
              <a:blipFill rotWithShape="0">
                <a:blip r:embed="rId3"/>
                <a:stretch>
                  <a:fillRect l="-983" t="-18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48D76-00D3-44C7-838D-47E64BA74CC7}" type="datetime1">
              <a:rPr lang="en-US" smtClean="0"/>
              <a:t>5/30/2015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Graph Mining with Spark - Distributed Big Data Analytics Seminar - Tim Draeger, Ricarda Schüler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962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Implementation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06905"/>
            <a:ext cx="11161059" cy="5188017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de-DE" dirty="0" smtClean="0"/>
              <a:t>Create </a:t>
            </a:r>
            <a:r>
              <a:rPr lang="de-DE" dirty="0" err="1" smtClean="0"/>
              <a:t>new</a:t>
            </a:r>
            <a:r>
              <a:rPr lang="de-DE" dirty="0" smtClean="0"/>
              <a:t> </a:t>
            </a:r>
            <a:r>
              <a:rPr lang="de-DE" dirty="0" err="1" smtClean="0"/>
              <a:t>graph</a:t>
            </a:r>
            <a:r>
              <a:rPr lang="de-DE" dirty="0" smtClean="0"/>
              <a:t> </a:t>
            </a:r>
            <a:r>
              <a:rPr lang="de-DE" dirty="0" err="1" smtClean="0"/>
              <a:t>from</a:t>
            </a:r>
            <a:r>
              <a:rPr lang="de-DE" dirty="0" smtClean="0"/>
              <a:t> </a:t>
            </a:r>
            <a:r>
              <a:rPr lang="de-DE" dirty="0" err="1" smtClean="0"/>
              <a:t>bidirectional</a:t>
            </a:r>
            <a:r>
              <a:rPr lang="de-DE" dirty="0" smtClean="0"/>
              <a:t> </a:t>
            </a:r>
            <a:r>
              <a:rPr lang="de-DE" dirty="0" err="1" smtClean="0"/>
              <a:t>edges</a:t>
            </a:r>
            <a:r>
              <a:rPr lang="de-DE" dirty="0" smtClean="0"/>
              <a:t> </a:t>
            </a:r>
            <a:r>
              <a:rPr lang="de-DE" dirty="0" err="1" smtClean="0"/>
              <a:t>only</a:t>
            </a:r>
            <a:endParaRPr lang="de-DE" dirty="0" smtClean="0"/>
          </a:p>
          <a:p>
            <a:pPr marL="514350" indent="-514350">
              <a:buFont typeface="+mj-lt"/>
              <a:buAutoNum type="arabicPeriod"/>
            </a:pPr>
            <a:r>
              <a:rPr lang="de-DE" dirty="0" smtClean="0"/>
              <a:t>Find a </a:t>
            </a:r>
            <a:r>
              <a:rPr lang="de-DE" dirty="0" err="1" smtClean="0"/>
              <a:t>starting</a:t>
            </a:r>
            <a:r>
              <a:rPr lang="de-DE" dirty="0" smtClean="0"/>
              <a:t> value </a:t>
            </a:r>
            <a:r>
              <a:rPr lang="de-DE" dirty="0" err="1" smtClean="0"/>
              <a:t>for</a:t>
            </a:r>
            <a:r>
              <a:rPr lang="de-DE" dirty="0" smtClean="0"/>
              <a:t> k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 smtClean="0"/>
              <a:t>Find all k-</a:t>
            </a:r>
            <a:r>
              <a:rPr lang="de-DE" dirty="0" err="1" smtClean="0"/>
              <a:t>trusses</a:t>
            </a:r>
            <a:r>
              <a:rPr lang="de-DE" dirty="0" smtClean="0"/>
              <a:t> </a:t>
            </a:r>
            <a:r>
              <a:rPr lang="de-DE" i="1" dirty="0" smtClean="0"/>
              <a:t>after [Cohen]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each</a:t>
            </a:r>
            <a:r>
              <a:rPr lang="de-DE" dirty="0" smtClean="0"/>
              <a:t> </a:t>
            </a:r>
            <a:r>
              <a:rPr lang="de-DE" dirty="0" err="1" smtClean="0"/>
              <a:t>truss</a:t>
            </a:r>
            <a:r>
              <a:rPr lang="de-DE" dirty="0" smtClean="0"/>
              <a:t>: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 smtClean="0"/>
              <a:t>    Find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largest</a:t>
            </a:r>
            <a:r>
              <a:rPr lang="de-DE" dirty="0" smtClean="0"/>
              <a:t> </a:t>
            </a:r>
            <a:r>
              <a:rPr lang="de-DE" dirty="0" err="1" smtClean="0"/>
              <a:t>cliques</a:t>
            </a:r>
            <a:r>
              <a:rPr lang="de-DE" dirty="0" smtClean="0"/>
              <a:t> in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truss</a:t>
            </a:r>
            <a:r>
              <a:rPr lang="de-DE" dirty="0" smtClean="0"/>
              <a:t> </a:t>
            </a:r>
            <a:r>
              <a:rPr lang="de-DE" i="1" dirty="0" smtClean="0"/>
              <a:t>after [</a:t>
            </a:r>
            <a:r>
              <a:rPr lang="de-DE" i="1" dirty="0" err="1" smtClean="0"/>
              <a:t>Bron</a:t>
            </a:r>
            <a:r>
              <a:rPr lang="de-DE" i="1" dirty="0" smtClean="0"/>
              <a:t>, </a:t>
            </a:r>
            <a:r>
              <a:rPr lang="de-DE" i="1" dirty="0" err="1" smtClean="0"/>
              <a:t>Kerbosh</a:t>
            </a:r>
            <a:r>
              <a:rPr lang="de-DE" i="1" dirty="0"/>
              <a:t>]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 smtClean="0"/>
              <a:t>    </a:t>
            </a:r>
            <a:r>
              <a:rPr lang="de-DE" dirty="0" err="1" smtClean="0"/>
              <a:t>If</a:t>
            </a:r>
            <a:r>
              <a:rPr lang="de-DE" dirty="0" smtClean="0"/>
              <a:t> </a:t>
            </a:r>
            <a:r>
              <a:rPr lang="de-DE" dirty="0" err="1" smtClean="0"/>
              <a:t>new</a:t>
            </a:r>
            <a:r>
              <a:rPr lang="de-DE" dirty="0" smtClean="0"/>
              <a:t> </a:t>
            </a:r>
            <a:r>
              <a:rPr lang="de-DE" dirty="0" err="1" smtClean="0"/>
              <a:t>clique</a:t>
            </a:r>
            <a:r>
              <a:rPr lang="de-DE" dirty="0" smtClean="0"/>
              <a:t> </a:t>
            </a:r>
            <a:r>
              <a:rPr lang="de-DE" dirty="0" err="1" smtClean="0"/>
              <a:t>size</a:t>
            </a:r>
            <a:r>
              <a:rPr lang="de-DE" dirty="0" smtClean="0"/>
              <a:t> &gt; </a:t>
            </a:r>
            <a:r>
              <a:rPr lang="de-DE" dirty="0" err="1" smtClean="0"/>
              <a:t>old</a:t>
            </a:r>
            <a:r>
              <a:rPr lang="de-DE" dirty="0" smtClean="0"/>
              <a:t> max </a:t>
            </a:r>
            <a:r>
              <a:rPr lang="de-DE" dirty="0" err="1" smtClean="0"/>
              <a:t>clique</a:t>
            </a:r>
            <a:r>
              <a:rPr lang="de-DE" dirty="0" smtClean="0"/>
              <a:t> </a:t>
            </a:r>
            <a:r>
              <a:rPr lang="de-DE" dirty="0" err="1" smtClean="0"/>
              <a:t>size</a:t>
            </a:r>
            <a:r>
              <a:rPr lang="de-DE" dirty="0" smtClean="0"/>
              <a:t>, </a:t>
            </a:r>
            <a:r>
              <a:rPr lang="de-DE" dirty="0" err="1" smtClean="0"/>
              <a:t>set</a:t>
            </a:r>
            <a:r>
              <a:rPr lang="de-DE" dirty="0" smtClean="0"/>
              <a:t> </a:t>
            </a:r>
            <a:r>
              <a:rPr lang="de-DE" dirty="0" err="1" smtClean="0"/>
              <a:t>new</a:t>
            </a:r>
            <a:r>
              <a:rPr lang="de-DE" dirty="0" smtClean="0"/>
              <a:t> max </a:t>
            </a:r>
            <a:r>
              <a:rPr lang="de-DE" dirty="0" err="1" smtClean="0"/>
              <a:t>cliques</a:t>
            </a:r>
            <a:endParaRPr lang="de-DE" dirty="0" smtClean="0"/>
          </a:p>
          <a:p>
            <a:pPr marL="514350" indent="-514350">
              <a:buFont typeface="+mj-lt"/>
              <a:buAutoNum type="arabicPeriod"/>
            </a:pPr>
            <a:r>
              <a:rPr lang="de-DE" dirty="0" err="1" smtClean="0"/>
              <a:t>Reduce</a:t>
            </a:r>
            <a:r>
              <a:rPr lang="de-DE" dirty="0" smtClean="0"/>
              <a:t> k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go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3.</a:t>
            </a:r>
          </a:p>
          <a:p>
            <a:pPr marL="514350" indent="-514350">
              <a:buFont typeface="+mj-lt"/>
              <a:buAutoNum type="arabicPeriod"/>
            </a:pPr>
            <a:endParaRPr lang="de-DE" dirty="0"/>
          </a:p>
          <a:p>
            <a:pPr marL="0" indent="0">
              <a:buNone/>
            </a:pPr>
            <a:r>
              <a:rPr lang="de-DE" dirty="0" smtClean="0"/>
              <a:t>Abort </a:t>
            </a:r>
            <a:r>
              <a:rPr lang="de-DE" dirty="0" err="1" smtClean="0"/>
              <a:t>if</a:t>
            </a:r>
            <a:r>
              <a:rPr lang="de-DE" dirty="0" smtClean="0"/>
              <a:t> k &lt; max </a:t>
            </a:r>
            <a:r>
              <a:rPr lang="de-DE" dirty="0" err="1" smtClean="0"/>
              <a:t>clique</a:t>
            </a:r>
            <a:r>
              <a:rPr lang="de-DE" dirty="0" smtClean="0"/>
              <a:t> </a:t>
            </a:r>
            <a:r>
              <a:rPr lang="de-DE" dirty="0" err="1" smtClean="0"/>
              <a:t>size</a:t>
            </a:r>
            <a:endParaRPr lang="de-DE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5DD00-AEC2-4F9D-BFCB-D7BEDDFE9C32}" type="datetime1">
              <a:rPr lang="en-US" smtClean="0"/>
              <a:t>5/30/2015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Graph Mining with Spark - Distributed Big Data Analytics Seminar - Tim Draeger, Ricarda Schüler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399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The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06905"/>
            <a:ext cx="11161059" cy="5188017"/>
          </a:xfrm>
        </p:spPr>
        <p:txBody>
          <a:bodyPr/>
          <a:lstStyle/>
          <a:p>
            <a:pPr marL="0" indent="0">
              <a:buNone/>
            </a:pPr>
            <a:r>
              <a:rPr lang="de-DE" sz="3600" b="1" dirty="0"/>
              <a:t>Wikipedia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/>
              <a:t>Directed</a:t>
            </a:r>
            <a:r>
              <a:rPr lang="de-DE" dirty="0"/>
              <a:t> </a:t>
            </a:r>
            <a:r>
              <a:rPr lang="de-DE" dirty="0" err="1"/>
              <a:t>graph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English Wikipedia </a:t>
            </a:r>
            <a:r>
              <a:rPr lang="de-DE" dirty="0" err="1"/>
              <a:t>page</a:t>
            </a:r>
            <a:r>
              <a:rPr lang="de-DE" dirty="0"/>
              <a:t> interlinks </a:t>
            </a:r>
            <a:r>
              <a:rPr lang="de-DE" dirty="0" err="1"/>
              <a:t>from</a:t>
            </a:r>
            <a:r>
              <a:rPr lang="de-DE" dirty="0"/>
              <a:t> 2007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~1.9 </a:t>
            </a:r>
            <a:r>
              <a:rPr lang="de-DE" dirty="0" err="1"/>
              <a:t>million</a:t>
            </a:r>
            <a:r>
              <a:rPr lang="de-DE" dirty="0"/>
              <a:t> </a:t>
            </a:r>
            <a:r>
              <a:rPr lang="de-DE" dirty="0" err="1"/>
              <a:t>vertices</a:t>
            </a:r>
            <a:r>
              <a:rPr lang="de-DE" dirty="0"/>
              <a:t>, ~40 </a:t>
            </a:r>
            <a:r>
              <a:rPr lang="de-DE" dirty="0" err="1"/>
              <a:t>million</a:t>
            </a:r>
            <a:r>
              <a:rPr lang="de-DE" dirty="0"/>
              <a:t> </a:t>
            </a:r>
            <a:r>
              <a:rPr lang="de-DE" dirty="0" err="1"/>
              <a:t>edges</a:t>
            </a:r>
            <a:r>
              <a:rPr lang="de-DE" dirty="0"/>
              <a:t>, 1 GB </a:t>
            </a:r>
            <a:r>
              <a:rPr lang="de-DE" dirty="0" err="1"/>
              <a:t>size</a:t>
            </a:r>
            <a:r>
              <a:rPr lang="de-DE" dirty="0"/>
              <a:t> on </a:t>
            </a:r>
            <a:r>
              <a:rPr lang="de-DE" dirty="0" err="1"/>
              <a:t>disc</a:t>
            </a:r>
            <a:endParaRPr lang="en-US" dirty="0"/>
          </a:p>
          <a:p>
            <a:pPr marL="0" indent="0">
              <a:buNone/>
            </a:pPr>
            <a:endParaRPr lang="de-DE" sz="2600" b="1" dirty="0"/>
          </a:p>
          <a:p>
            <a:pPr marL="0" indent="0">
              <a:buNone/>
            </a:pPr>
            <a:r>
              <a:rPr lang="de-DE" sz="2600" b="1" dirty="0" smtClean="0"/>
              <a:t>Twitter</a:t>
            </a:r>
            <a:endParaRPr lang="de-DE" sz="2600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Directed graph of anonymous Twitter follower/following data from 2009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~41 million vertices, ~1.6 billion edges, 25.5 GB size on disc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A5328B-E8AA-42E6-8282-829FDDBE712E}" type="datetime1">
              <a:rPr lang="en-US" smtClean="0"/>
              <a:t>5/30/2015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Graph Mining with Spark - Distributed Big Data Analytics Seminar - Tim Draeger, Ricarda Schüler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</a:t>
            </a:fld>
            <a:endParaRPr lang="en-US"/>
          </a:p>
        </p:txBody>
      </p:sp>
      <p:pic>
        <p:nvPicPr>
          <p:cNvPr id="2050" name="Picture 2" descr="https://g.twimg.com/Twitter_logo_blu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2395" y="3497888"/>
            <a:ext cx="1897542" cy="1543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vignette3.wikia.nocookie.net/simpsons/images/d/dd/Wikipedia-logo.svg.png/revision/latest?cb=2010061016174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2395" y="1261346"/>
            <a:ext cx="1897542" cy="1897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3251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k-</a:t>
            </a:r>
            <a:r>
              <a:rPr lang="de-DE" dirty="0" err="1" smtClean="0"/>
              <a:t>Trusses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06905"/>
            <a:ext cx="11161059" cy="5188017"/>
          </a:xfrm>
        </p:spPr>
        <p:txBody>
          <a:bodyPr/>
          <a:lstStyle/>
          <a:p>
            <a:pPr marL="0" indent="0">
              <a:buNone/>
            </a:pPr>
            <a:r>
              <a:rPr lang="de-DE" sz="2600" b="1" dirty="0" smtClean="0"/>
              <a:t>k-</a:t>
            </a:r>
            <a:r>
              <a:rPr lang="de-DE" sz="2600" b="1" dirty="0" err="1" smtClean="0"/>
              <a:t>Truss</a:t>
            </a:r>
            <a:endParaRPr lang="de-DE" sz="2600" b="1" dirty="0"/>
          </a:p>
          <a:p>
            <a:pPr>
              <a:buFont typeface="Arial" panose="020B0604020202020204" pitchFamily="34" charset="0"/>
              <a:buChar char="•"/>
            </a:pPr>
            <a:r>
              <a:rPr lang="de-DE" b="1" dirty="0" smtClean="0"/>
              <a:t>Definition</a:t>
            </a:r>
            <a:r>
              <a:rPr lang="de-DE" dirty="0" smtClean="0"/>
              <a:t>: a maximal </a:t>
            </a:r>
            <a:r>
              <a:rPr lang="de-DE" dirty="0" err="1" smtClean="0"/>
              <a:t>subgraph</a:t>
            </a:r>
            <a:r>
              <a:rPr lang="de-DE" dirty="0" smtClean="0"/>
              <a:t> so </a:t>
            </a:r>
            <a:r>
              <a:rPr lang="de-DE" dirty="0" err="1" smtClean="0"/>
              <a:t>that</a:t>
            </a:r>
            <a:r>
              <a:rPr lang="de-DE" dirty="0" smtClean="0"/>
              <a:t> </a:t>
            </a:r>
            <a:r>
              <a:rPr lang="de-DE" dirty="0" err="1" smtClean="0"/>
              <a:t>every</a:t>
            </a:r>
            <a:r>
              <a:rPr lang="de-DE" dirty="0" smtClean="0"/>
              <a:t> </a:t>
            </a:r>
            <a:r>
              <a:rPr lang="de-DE" dirty="0" err="1" smtClean="0"/>
              <a:t>edge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part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at least k-2 </a:t>
            </a:r>
            <a:r>
              <a:rPr lang="de-DE" dirty="0" err="1" smtClean="0"/>
              <a:t>triangles</a:t>
            </a:r>
            <a:endParaRPr lang="de-DE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 smtClean="0"/>
              <a:t>Indicates</a:t>
            </a:r>
            <a:r>
              <a:rPr lang="de-DE" dirty="0" smtClean="0"/>
              <a:t> a high </a:t>
            </a:r>
            <a:r>
              <a:rPr lang="de-DE" dirty="0" err="1" smtClean="0"/>
              <a:t>connectivity</a:t>
            </a:r>
            <a:r>
              <a:rPr lang="de-DE" dirty="0" smtClean="0"/>
              <a:t> </a:t>
            </a:r>
            <a:r>
              <a:rPr lang="de-DE" dirty="0" err="1" smtClean="0"/>
              <a:t>between</a:t>
            </a:r>
            <a:r>
              <a:rPr lang="de-DE" dirty="0" smtClean="0"/>
              <a:t> </a:t>
            </a:r>
            <a:r>
              <a:rPr lang="de-DE" dirty="0" err="1" smtClean="0"/>
              <a:t>its</a:t>
            </a:r>
            <a:r>
              <a:rPr lang="de-DE" dirty="0" smtClean="0"/>
              <a:t> </a:t>
            </a:r>
            <a:r>
              <a:rPr lang="de-DE" dirty="0" err="1" smtClean="0"/>
              <a:t>nodes</a:t>
            </a:r>
            <a:endParaRPr lang="de-DE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Can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seen</a:t>
            </a:r>
            <a:r>
              <a:rPr lang="de-DE" dirty="0" smtClean="0"/>
              <a:t> </a:t>
            </a:r>
            <a:r>
              <a:rPr lang="de-DE" dirty="0" err="1" smtClean="0"/>
              <a:t>as</a:t>
            </a:r>
            <a:r>
              <a:rPr lang="de-DE" dirty="0" smtClean="0"/>
              <a:t> a </a:t>
            </a:r>
            <a:r>
              <a:rPr lang="de-DE" dirty="0" err="1" smtClean="0"/>
              <a:t>relaxation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clique</a:t>
            </a:r>
            <a:r>
              <a:rPr lang="de-DE" dirty="0" smtClean="0"/>
              <a:t> </a:t>
            </a:r>
            <a:r>
              <a:rPr lang="de-DE" dirty="0" err="1" smtClean="0"/>
              <a:t>problem</a:t>
            </a:r>
            <a:r>
              <a:rPr lang="de-DE" dirty="0" smtClean="0"/>
              <a:t> (= </a:t>
            </a:r>
            <a:r>
              <a:rPr lang="de-DE" dirty="0" err="1" smtClean="0"/>
              <a:t>fully</a:t>
            </a:r>
            <a:r>
              <a:rPr lang="de-DE" dirty="0" smtClean="0"/>
              <a:t> </a:t>
            </a:r>
            <a:r>
              <a:rPr lang="de-DE" dirty="0" err="1" smtClean="0"/>
              <a:t>connected</a:t>
            </a:r>
            <a:r>
              <a:rPr lang="de-DE" dirty="0" smtClean="0"/>
              <a:t> </a:t>
            </a:r>
            <a:r>
              <a:rPr lang="de-DE" dirty="0" err="1" smtClean="0"/>
              <a:t>subgraph</a:t>
            </a:r>
            <a:r>
              <a:rPr lang="de-DE" dirty="0" smtClean="0"/>
              <a:t>)</a:t>
            </a:r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r>
              <a:rPr lang="de-DE" b="1" dirty="0" err="1" smtClean="0"/>
              <a:t>How</a:t>
            </a:r>
            <a:r>
              <a:rPr lang="de-DE" b="1" dirty="0" smtClean="0"/>
              <a:t>?</a:t>
            </a:r>
            <a:endParaRPr lang="de-DE" sz="2400" b="1" dirty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Find all </a:t>
            </a:r>
            <a:r>
              <a:rPr lang="de-DE" dirty="0" err="1" smtClean="0"/>
              <a:t>triangles</a:t>
            </a:r>
            <a:r>
              <a:rPr lang="de-DE" dirty="0" smtClean="0"/>
              <a:t> in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graph</a:t>
            </a:r>
            <a:endParaRPr lang="de-DE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 smtClean="0"/>
              <a:t>Recursively</a:t>
            </a:r>
            <a:r>
              <a:rPr lang="de-DE" dirty="0" smtClean="0"/>
              <a:t> </a:t>
            </a:r>
            <a:r>
              <a:rPr lang="de-DE" dirty="0" err="1" smtClean="0"/>
              <a:t>remove</a:t>
            </a:r>
            <a:r>
              <a:rPr lang="de-DE" dirty="0" smtClean="0"/>
              <a:t> all </a:t>
            </a:r>
            <a:r>
              <a:rPr lang="de-DE" dirty="0" err="1" smtClean="0"/>
              <a:t>edges</a:t>
            </a:r>
            <a:r>
              <a:rPr lang="de-DE" dirty="0" smtClean="0"/>
              <a:t> </a:t>
            </a:r>
            <a:r>
              <a:rPr lang="de-DE" dirty="0" err="1" smtClean="0"/>
              <a:t>that</a:t>
            </a:r>
            <a:r>
              <a:rPr lang="de-DE" dirty="0" smtClean="0"/>
              <a:t> </a:t>
            </a:r>
            <a:r>
              <a:rPr lang="de-DE" dirty="0" err="1" smtClean="0"/>
              <a:t>are</a:t>
            </a:r>
            <a:r>
              <a:rPr lang="de-DE" dirty="0" smtClean="0"/>
              <a:t> in &lt;k </a:t>
            </a:r>
            <a:r>
              <a:rPr lang="de-DE" dirty="0" err="1" smtClean="0"/>
              <a:t>triangles</a:t>
            </a:r>
            <a:endParaRPr lang="de-DE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Return </a:t>
            </a:r>
            <a:r>
              <a:rPr lang="de-DE" dirty="0" err="1" smtClean="0"/>
              <a:t>sets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nodes</a:t>
            </a:r>
            <a:r>
              <a:rPr lang="de-DE" dirty="0" smtClean="0"/>
              <a:t> </a:t>
            </a:r>
            <a:r>
              <a:rPr lang="de-DE" dirty="0" err="1" smtClean="0"/>
              <a:t>that</a:t>
            </a:r>
            <a:r>
              <a:rPr lang="de-DE" dirty="0" smtClean="0"/>
              <a:t> </a:t>
            </a:r>
            <a:r>
              <a:rPr lang="de-DE" dirty="0" err="1" smtClean="0"/>
              <a:t>are</a:t>
            </a:r>
            <a:r>
              <a:rPr lang="de-DE" dirty="0" smtClean="0"/>
              <a:t> still </a:t>
            </a:r>
            <a:r>
              <a:rPr lang="de-DE" dirty="0" err="1" smtClean="0"/>
              <a:t>connected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92007-7688-475A-AC74-4A179C7514DD}" type="datetime1">
              <a:rPr lang="en-US" smtClean="0"/>
              <a:t>5/30/2015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Graph Mining with Spark - Distributed Big Data Analytics Seminar - Tim Draeger, Ricarda Schüler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</a:t>
            </a:fld>
            <a:endParaRPr lang="en-US"/>
          </a:p>
        </p:txBody>
      </p:sp>
      <p:sp>
        <p:nvSpPr>
          <p:cNvPr id="33" name="Ellipse 32"/>
          <p:cNvSpPr/>
          <p:nvPr/>
        </p:nvSpPr>
        <p:spPr>
          <a:xfrm>
            <a:off x="9893382" y="2828185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Ellipse 63"/>
          <p:cNvSpPr/>
          <p:nvPr/>
        </p:nvSpPr>
        <p:spPr>
          <a:xfrm>
            <a:off x="10689192" y="2828185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Ellipse 64"/>
          <p:cNvSpPr/>
          <p:nvPr/>
        </p:nvSpPr>
        <p:spPr>
          <a:xfrm>
            <a:off x="9893382" y="2086505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Ellipse 65"/>
          <p:cNvSpPr/>
          <p:nvPr/>
        </p:nvSpPr>
        <p:spPr>
          <a:xfrm>
            <a:off x="10689192" y="2086505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Ellipse 68"/>
          <p:cNvSpPr/>
          <p:nvPr/>
        </p:nvSpPr>
        <p:spPr>
          <a:xfrm>
            <a:off x="10291287" y="1346676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1" name="Gerader Verbinder 70"/>
          <p:cNvCxnSpPr>
            <a:stCxn id="65" idx="0"/>
            <a:endCxn id="69" idx="3"/>
          </p:cNvCxnSpPr>
          <p:nvPr/>
        </p:nvCxnSpPr>
        <p:spPr>
          <a:xfrm flipV="1">
            <a:off x="9983029" y="1499713"/>
            <a:ext cx="334515" cy="58679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Gerader Verbinder 72"/>
          <p:cNvCxnSpPr>
            <a:stCxn id="66" idx="0"/>
            <a:endCxn id="69" idx="5"/>
          </p:cNvCxnSpPr>
          <p:nvPr/>
        </p:nvCxnSpPr>
        <p:spPr>
          <a:xfrm flipH="1" flipV="1">
            <a:off x="10444324" y="1499713"/>
            <a:ext cx="334515" cy="58679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Gerader Verbinder 74"/>
          <p:cNvCxnSpPr>
            <a:stCxn id="65" idx="6"/>
            <a:endCxn id="66" idx="2"/>
          </p:cNvCxnSpPr>
          <p:nvPr/>
        </p:nvCxnSpPr>
        <p:spPr>
          <a:xfrm>
            <a:off x="10072676" y="2176152"/>
            <a:ext cx="61651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Gerader Verbinder 78"/>
          <p:cNvCxnSpPr>
            <a:stCxn id="65" idx="4"/>
            <a:endCxn id="33" idx="0"/>
          </p:cNvCxnSpPr>
          <p:nvPr/>
        </p:nvCxnSpPr>
        <p:spPr>
          <a:xfrm>
            <a:off x="9983029" y="2265799"/>
            <a:ext cx="0" cy="56238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Gerader Verbinder 80"/>
          <p:cNvCxnSpPr>
            <a:stCxn id="66" idx="4"/>
            <a:endCxn id="64" idx="0"/>
          </p:cNvCxnSpPr>
          <p:nvPr/>
        </p:nvCxnSpPr>
        <p:spPr>
          <a:xfrm>
            <a:off x="10778839" y="2265799"/>
            <a:ext cx="0" cy="56238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Gerader Verbinder 82"/>
          <p:cNvCxnSpPr>
            <a:stCxn id="33" idx="6"/>
            <a:endCxn id="64" idx="2"/>
          </p:cNvCxnSpPr>
          <p:nvPr/>
        </p:nvCxnSpPr>
        <p:spPr>
          <a:xfrm>
            <a:off x="10072676" y="2917832"/>
            <a:ext cx="61651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Gerader Verbinder 86"/>
          <p:cNvCxnSpPr>
            <a:stCxn id="33" idx="7"/>
            <a:endCxn id="66" idx="3"/>
          </p:cNvCxnSpPr>
          <p:nvPr/>
        </p:nvCxnSpPr>
        <p:spPr>
          <a:xfrm flipV="1">
            <a:off x="10046419" y="2239542"/>
            <a:ext cx="669030" cy="6149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Ellipse 87"/>
          <p:cNvSpPr/>
          <p:nvPr/>
        </p:nvSpPr>
        <p:spPr>
          <a:xfrm>
            <a:off x="9893382" y="5149271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Ellipse 88"/>
          <p:cNvSpPr/>
          <p:nvPr/>
        </p:nvSpPr>
        <p:spPr>
          <a:xfrm>
            <a:off x="10689192" y="5149271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Ellipse 89"/>
          <p:cNvSpPr/>
          <p:nvPr/>
        </p:nvSpPr>
        <p:spPr>
          <a:xfrm>
            <a:off x="9893382" y="4407591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Ellipse 90"/>
          <p:cNvSpPr/>
          <p:nvPr/>
        </p:nvSpPr>
        <p:spPr>
          <a:xfrm>
            <a:off x="10689192" y="4407591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Ellipse 91"/>
          <p:cNvSpPr/>
          <p:nvPr/>
        </p:nvSpPr>
        <p:spPr>
          <a:xfrm>
            <a:off x="10291287" y="3667762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3" name="Gerader Verbinder 92"/>
          <p:cNvCxnSpPr>
            <a:stCxn id="90" idx="0"/>
            <a:endCxn id="92" idx="3"/>
          </p:cNvCxnSpPr>
          <p:nvPr/>
        </p:nvCxnSpPr>
        <p:spPr>
          <a:xfrm flipV="1">
            <a:off x="9983029" y="3820799"/>
            <a:ext cx="334515" cy="58679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Gerader Verbinder 93"/>
          <p:cNvCxnSpPr>
            <a:stCxn id="91" idx="0"/>
            <a:endCxn id="92" idx="5"/>
          </p:cNvCxnSpPr>
          <p:nvPr/>
        </p:nvCxnSpPr>
        <p:spPr>
          <a:xfrm flipH="1" flipV="1">
            <a:off x="10444324" y="3820799"/>
            <a:ext cx="334515" cy="58679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Gerader Verbinder 94"/>
          <p:cNvCxnSpPr>
            <a:stCxn id="90" idx="6"/>
            <a:endCxn id="91" idx="2"/>
          </p:cNvCxnSpPr>
          <p:nvPr/>
        </p:nvCxnSpPr>
        <p:spPr>
          <a:xfrm>
            <a:off x="10072676" y="4497238"/>
            <a:ext cx="61651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Gerader Verbinder 95"/>
          <p:cNvCxnSpPr>
            <a:stCxn id="90" idx="4"/>
            <a:endCxn id="88" idx="0"/>
          </p:cNvCxnSpPr>
          <p:nvPr/>
        </p:nvCxnSpPr>
        <p:spPr>
          <a:xfrm>
            <a:off x="9983029" y="4586885"/>
            <a:ext cx="0" cy="56238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Gerader Verbinder 96"/>
          <p:cNvCxnSpPr>
            <a:stCxn id="91" idx="4"/>
            <a:endCxn id="89" idx="0"/>
          </p:cNvCxnSpPr>
          <p:nvPr/>
        </p:nvCxnSpPr>
        <p:spPr>
          <a:xfrm>
            <a:off x="10778839" y="4586885"/>
            <a:ext cx="0" cy="56238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Gerader Verbinder 97"/>
          <p:cNvCxnSpPr>
            <a:stCxn id="88" idx="6"/>
            <a:endCxn id="89" idx="2"/>
          </p:cNvCxnSpPr>
          <p:nvPr/>
        </p:nvCxnSpPr>
        <p:spPr>
          <a:xfrm>
            <a:off x="10072676" y="5238918"/>
            <a:ext cx="61651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Gerader Verbinder 98"/>
          <p:cNvCxnSpPr>
            <a:stCxn id="90" idx="5"/>
            <a:endCxn id="89" idx="1"/>
          </p:cNvCxnSpPr>
          <p:nvPr/>
        </p:nvCxnSpPr>
        <p:spPr>
          <a:xfrm>
            <a:off x="10046419" y="4560628"/>
            <a:ext cx="669030" cy="6149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Gerader Verbinder 99"/>
          <p:cNvCxnSpPr>
            <a:stCxn id="88" idx="7"/>
            <a:endCxn id="91" idx="3"/>
          </p:cNvCxnSpPr>
          <p:nvPr/>
        </p:nvCxnSpPr>
        <p:spPr>
          <a:xfrm flipV="1">
            <a:off x="10046419" y="4560628"/>
            <a:ext cx="669030" cy="6149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Gerader Verbinder 101"/>
          <p:cNvCxnSpPr>
            <a:stCxn id="92" idx="4"/>
            <a:endCxn id="88" idx="7"/>
          </p:cNvCxnSpPr>
          <p:nvPr/>
        </p:nvCxnSpPr>
        <p:spPr>
          <a:xfrm flipH="1">
            <a:off x="10046419" y="3847056"/>
            <a:ext cx="334515" cy="132847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feld 120"/>
          <p:cNvSpPr txBox="1"/>
          <p:nvPr/>
        </p:nvSpPr>
        <p:spPr>
          <a:xfrm>
            <a:off x="9856465" y="3007300"/>
            <a:ext cx="1048938" cy="393731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algn="ctr"/>
            <a:r>
              <a:rPr lang="de-DE" sz="2000" dirty="0" smtClean="0"/>
              <a:t>a 3-truss</a:t>
            </a:r>
            <a:endParaRPr lang="en-US" sz="2000" dirty="0" smtClean="0"/>
          </a:p>
        </p:txBody>
      </p:sp>
      <p:sp>
        <p:nvSpPr>
          <p:cNvPr id="122" name="Textfeld 121"/>
          <p:cNvSpPr txBox="1"/>
          <p:nvPr/>
        </p:nvSpPr>
        <p:spPr>
          <a:xfrm>
            <a:off x="9856465" y="5323664"/>
            <a:ext cx="1048938" cy="393731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algn="ctr"/>
            <a:r>
              <a:rPr lang="de-DE" sz="2000" dirty="0" smtClean="0"/>
              <a:t>a 4-truss</a:t>
            </a:r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969084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k-</a:t>
            </a:r>
            <a:r>
              <a:rPr lang="de-DE" dirty="0" err="1" smtClean="0"/>
              <a:t>Trusses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A5328B-E8AA-42E6-8282-829FDDBE712E}" type="datetime1">
              <a:rPr lang="en-US" smtClean="0"/>
              <a:t>5/30/2015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Graph Mining with Spark - Distributed Big Data Analytics Seminar - Tim Draeger, Ricarda Schüler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</a:t>
            </a:fld>
            <a:endParaRPr lang="en-US"/>
          </a:p>
        </p:txBody>
      </p:sp>
      <p:grpSp>
        <p:nvGrpSpPr>
          <p:cNvPr id="8" name="Gruppieren 7"/>
          <p:cNvGrpSpPr/>
          <p:nvPr/>
        </p:nvGrpSpPr>
        <p:grpSpPr>
          <a:xfrm>
            <a:off x="135288" y="2048724"/>
            <a:ext cx="3609934" cy="3356658"/>
            <a:chOff x="6905370" y="1245713"/>
            <a:chExt cx="5011390" cy="4659787"/>
          </a:xfrm>
        </p:grpSpPr>
        <p:pic>
          <p:nvPicPr>
            <p:cNvPr id="7" name="Grafik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09954" y="1245713"/>
              <a:ext cx="5006806" cy="4659787"/>
            </a:xfrm>
            <a:prstGeom prst="rect">
              <a:avLst/>
            </a:prstGeom>
          </p:spPr>
        </p:pic>
        <p:pic>
          <p:nvPicPr>
            <p:cNvPr id="10" name="Grafik 9"/>
            <p:cNvPicPr>
              <a:picLocks noChangeAspect="1"/>
            </p:cNvPicPr>
            <p:nvPr/>
          </p:nvPicPr>
          <p:blipFill rotWithShape="1"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rcRect r="30176" b="74631"/>
            <a:stretch/>
          </p:blipFill>
          <p:spPr>
            <a:xfrm>
              <a:off x="6905370" y="1245713"/>
              <a:ext cx="3495930" cy="1182178"/>
            </a:xfrm>
            <a:prstGeom prst="rect">
              <a:avLst/>
            </a:prstGeom>
          </p:spPr>
        </p:pic>
        <p:pic>
          <p:nvPicPr>
            <p:cNvPr id="11" name="Grafik 10"/>
            <p:cNvPicPr>
              <a:picLocks noChangeAspect="1"/>
            </p:cNvPicPr>
            <p:nvPr/>
          </p:nvPicPr>
          <p:blipFill rotWithShape="1">
            <a:blip r:embed="rId3"/>
            <a:srcRect l="37508" t="21562" r="43823" b="70796"/>
            <a:stretch/>
          </p:blipFill>
          <p:spPr>
            <a:xfrm>
              <a:off x="8783320" y="2250441"/>
              <a:ext cx="934720" cy="356126"/>
            </a:xfrm>
            <a:prstGeom prst="rect">
              <a:avLst/>
            </a:prstGeom>
          </p:spPr>
        </p:pic>
      </p:grpSp>
      <p:sp>
        <p:nvSpPr>
          <p:cNvPr id="9" name="Rechteck 8"/>
          <p:cNvSpPr/>
          <p:nvPr/>
        </p:nvSpPr>
        <p:spPr>
          <a:xfrm>
            <a:off x="10615735" y="5811387"/>
            <a:ext cx="15762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err="1" smtClean="0"/>
              <a:t>from</a:t>
            </a:r>
            <a:r>
              <a:rPr lang="de-DE" dirty="0" smtClean="0"/>
              <a:t> [Cohen] </a:t>
            </a:r>
            <a:endParaRPr lang="en-US" dirty="0"/>
          </a:p>
        </p:txBody>
      </p:sp>
      <p:pic>
        <p:nvPicPr>
          <p:cNvPr id="12" name="Grafik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8786" y="2048724"/>
            <a:ext cx="3606632" cy="3356658"/>
          </a:xfrm>
          <a:prstGeom prst="rect">
            <a:avLst/>
          </a:prstGeom>
        </p:spPr>
      </p:pic>
      <p:pic>
        <p:nvPicPr>
          <p:cNvPr id="13" name="Grafik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38738" y="2048724"/>
            <a:ext cx="3606632" cy="3356658"/>
          </a:xfrm>
          <a:prstGeom prst="rect">
            <a:avLst/>
          </a:prstGeom>
        </p:spPr>
      </p:pic>
      <p:sp>
        <p:nvSpPr>
          <p:cNvPr id="14" name="Rechteck 13"/>
          <p:cNvSpPr/>
          <p:nvPr/>
        </p:nvSpPr>
        <p:spPr>
          <a:xfrm>
            <a:off x="9871043" y="1471506"/>
            <a:ext cx="6815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smtClean="0"/>
              <a:t>k = 5</a:t>
            </a:r>
            <a:endParaRPr lang="en-US" dirty="0"/>
          </a:p>
        </p:txBody>
      </p:sp>
      <p:sp>
        <p:nvSpPr>
          <p:cNvPr id="15" name="Rechteck 14"/>
          <p:cNvSpPr/>
          <p:nvPr/>
        </p:nvSpPr>
        <p:spPr>
          <a:xfrm>
            <a:off x="5751303" y="1471506"/>
            <a:ext cx="6815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smtClean="0"/>
              <a:t>k = 4</a:t>
            </a:r>
            <a:endParaRPr lang="en-US" dirty="0"/>
          </a:p>
        </p:txBody>
      </p:sp>
      <p:sp>
        <p:nvSpPr>
          <p:cNvPr id="16" name="Rechteck 15"/>
          <p:cNvSpPr/>
          <p:nvPr/>
        </p:nvSpPr>
        <p:spPr>
          <a:xfrm>
            <a:off x="1601107" y="1471506"/>
            <a:ext cx="6815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smtClean="0"/>
              <a:t>k = 3</a:t>
            </a:r>
            <a:endParaRPr lang="en-US" dirty="0"/>
          </a:p>
        </p:txBody>
      </p:sp>
      <p:pic>
        <p:nvPicPr>
          <p:cNvPr id="17" name="Grafik 16"/>
          <p:cNvPicPr>
            <a:picLocks noChangeAspect="1"/>
          </p:cNvPicPr>
          <p:nvPr/>
        </p:nvPicPr>
        <p:blipFill rotWithShape="1"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l="43400" t="3323" r="34310" b="76132"/>
          <a:stretch/>
        </p:blipFill>
        <p:spPr>
          <a:xfrm>
            <a:off x="5854064" y="2160270"/>
            <a:ext cx="803911" cy="689610"/>
          </a:xfrm>
          <a:prstGeom prst="rect">
            <a:avLst/>
          </a:prstGeom>
        </p:spPr>
      </p:pic>
      <p:pic>
        <p:nvPicPr>
          <p:cNvPr id="18" name="Grafik 17"/>
          <p:cNvPicPr>
            <a:picLocks noChangeAspect="1"/>
          </p:cNvPicPr>
          <p:nvPr/>
        </p:nvPicPr>
        <p:blipFill rotWithShape="1">
          <a:blip r:embed="rId4"/>
          <a:srcRect t="10883" r="51575" b="84577"/>
          <a:stretch/>
        </p:blipFill>
        <p:spPr>
          <a:xfrm>
            <a:off x="4288542" y="2414016"/>
            <a:ext cx="1746498" cy="152400"/>
          </a:xfrm>
          <a:prstGeom prst="rect">
            <a:avLst/>
          </a:prstGeom>
        </p:spPr>
      </p:pic>
      <p:pic>
        <p:nvPicPr>
          <p:cNvPr id="19" name="Grafik 18"/>
          <p:cNvPicPr>
            <a:picLocks noChangeAspect="1"/>
          </p:cNvPicPr>
          <p:nvPr/>
        </p:nvPicPr>
        <p:blipFill rotWithShape="1"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l="78714" t="53567" r="3219" b="27099"/>
          <a:stretch/>
        </p:blipFill>
        <p:spPr>
          <a:xfrm>
            <a:off x="11277600" y="3846786"/>
            <a:ext cx="651641" cy="649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89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Direction</a:t>
            </a:r>
            <a:r>
              <a:rPr lang="de-DE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06905"/>
            <a:ext cx="11161059" cy="5188017"/>
          </a:xfrm>
        </p:spPr>
        <p:txBody>
          <a:bodyPr/>
          <a:lstStyle/>
          <a:p>
            <a:pPr marL="0" indent="0">
              <a:buNone/>
            </a:pPr>
            <a:r>
              <a:rPr lang="de-DE" sz="2600" b="1" dirty="0" err="1" smtClean="0"/>
              <a:t>Two</a:t>
            </a:r>
            <a:r>
              <a:rPr lang="de-DE" sz="2600" b="1" dirty="0" smtClean="0"/>
              <a:t> </a:t>
            </a:r>
            <a:r>
              <a:rPr lang="de-DE" sz="2600" b="1" dirty="0" err="1" smtClean="0"/>
              <a:t>possibilities</a:t>
            </a:r>
            <a:endParaRPr lang="de-DE" sz="2600" b="1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de-DE" b="1" dirty="0" err="1" smtClean="0"/>
              <a:t>Any</a:t>
            </a:r>
            <a:r>
              <a:rPr lang="de-DE" b="1" dirty="0" smtClean="0"/>
              <a:t> </a:t>
            </a:r>
            <a:r>
              <a:rPr lang="de-DE" b="1" dirty="0" err="1" smtClean="0"/>
              <a:t>direction</a:t>
            </a:r>
            <a:endParaRPr lang="de-DE" sz="2600" b="1" dirty="0"/>
          </a:p>
          <a:p>
            <a:pPr lvl="1"/>
            <a:r>
              <a:rPr lang="en-US" dirty="0" smtClean="0"/>
              <a:t>Accept trusses where either direction of an edge exists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b="1" dirty="0" err="1" smtClean="0"/>
              <a:t>Both</a:t>
            </a:r>
            <a:r>
              <a:rPr lang="de-DE" b="1" dirty="0" smtClean="0"/>
              <a:t> </a:t>
            </a:r>
            <a:r>
              <a:rPr lang="de-DE" b="1" dirty="0" err="1" smtClean="0"/>
              <a:t>directions</a:t>
            </a:r>
            <a:endParaRPr lang="de-DE" sz="2600" b="1" dirty="0"/>
          </a:p>
          <a:p>
            <a:pPr lvl="1"/>
            <a:r>
              <a:rPr lang="en-US" dirty="0"/>
              <a:t>Accept </a:t>
            </a:r>
            <a:r>
              <a:rPr lang="en-US" dirty="0" smtClean="0"/>
              <a:t>trusses only when both directions </a:t>
            </a:r>
            <a:r>
              <a:rPr lang="en-US" dirty="0"/>
              <a:t>of an edge </a:t>
            </a:r>
            <a:r>
              <a:rPr lang="en-US" dirty="0" smtClean="0"/>
              <a:t>exist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246F3-8F81-40BA-A523-C2A90ED25182}" type="datetime1">
              <a:rPr lang="en-US" smtClean="0"/>
              <a:t>5/30/2015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Graph Mining with Spark - Distributed Big Data Analytics Seminar - Tim Draeger, Ricarda Schüler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6</a:t>
            </a:fld>
            <a:endParaRPr lang="en-US"/>
          </a:p>
        </p:txBody>
      </p:sp>
      <p:sp>
        <p:nvSpPr>
          <p:cNvPr id="7" name="Ellipse 6"/>
          <p:cNvSpPr/>
          <p:nvPr/>
        </p:nvSpPr>
        <p:spPr>
          <a:xfrm>
            <a:off x="9909645" y="2444846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Ellipse 7"/>
          <p:cNvSpPr/>
          <p:nvPr/>
        </p:nvSpPr>
        <p:spPr>
          <a:xfrm>
            <a:off x="9255221" y="3834376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Ellipse 8"/>
          <p:cNvSpPr/>
          <p:nvPr/>
        </p:nvSpPr>
        <p:spPr>
          <a:xfrm>
            <a:off x="9909645" y="4318469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Ellipse 10"/>
          <p:cNvSpPr/>
          <p:nvPr/>
        </p:nvSpPr>
        <p:spPr>
          <a:xfrm>
            <a:off x="10564069" y="3834376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Gerade Verbindung mit Pfeil 12"/>
          <p:cNvCxnSpPr>
            <a:stCxn id="8" idx="0"/>
            <a:endCxn id="7" idx="3"/>
          </p:cNvCxnSpPr>
          <p:nvPr/>
        </p:nvCxnSpPr>
        <p:spPr>
          <a:xfrm flipV="1">
            <a:off x="9344868" y="2597883"/>
            <a:ext cx="591034" cy="1236493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/>
          <p:cNvCxnSpPr>
            <a:stCxn id="9" idx="0"/>
            <a:endCxn id="7" idx="4"/>
          </p:cNvCxnSpPr>
          <p:nvPr/>
        </p:nvCxnSpPr>
        <p:spPr>
          <a:xfrm flipV="1">
            <a:off x="9999292" y="2624140"/>
            <a:ext cx="0" cy="1694329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/>
          <p:cNvCxnSpPr>
            <a:stCxn id="11" idx="0"/>
            <a:endCxn id="7" idx="5"/>
          </p:cNvCxnSpPr>
          <p:nvPr/>
        </p:nvCxnSpPr>
        <p:spPr>
          <a:xfrm flipH="1" flipV="1">
            <a:off x="10062682" y="2597883"/>
            <a:ext cx="591034" cy="1236493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/>
          <p:cNvCxnSpPr>
            <a:stCxn id="8" idx="7"/>
            <a:endCxn id="11" idx="1"/>
          </p:cNvCxnSpPr>
          <p:nvPr/>
        </p:nvCxnSpPr>
        <p:spPr>
          <a:xfrm>
            <a:off x="9408258" y="3860633"/>
            <a:ext cx="1182068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/>
          <p:cNvCxnSpPr>
            <a:stCxn id="11" idx="2"/>
            <a:endCxn id="8" idx="6"/>
          </p:cNvCxnSpPr>
          <p:nvPr/>
        </p:nvCxnSpPr>
        <p:spPr>
          <a:xfrm flipH="1">
            <a:off x="9434515" y="3924023"/>
            <a:ext cx="112955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/>
          <p:cNvCxnSpPr>
            <a:stCxn id="8" idx="5"/>
            <a:endCxn id="9" idx="1"/>
          </p:cNvCxnSpPr>
          <p:nvPr/>
        </p:nvCxnSpPr>
        <p:spPr>
          <a:xfrm>
            <a:off x="9408258" y="3987413"/>
            <a:ext cx="527644" cy="357313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/>
          <p:cNvCxnSpPr>
            <a:stCxn id="11" idx="3"/>
            <a:endCxn id="9" idx="7"/>
          </p:cNvCxnSpPr>
          <p:nvPr/>
        </p:nvCxnSpPr>
        <p:spPr>
          <a:xfrm flipH="1">
            <a:off x="10062682" y="3987413"/>
            <a:ext cx="527644" cy="357313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/>
          <p:cNvCxnSpPr>
            <a:stCxn id="9" idx="2"/>
            <a:endCxn id="8" idx="4"/>
          </p:cNvCxnSpPr>
          <p:nvPr/>
        </p:nvCxnSpPr>
        <p:spPr>
          <a:xfrm flipH="1" flipV="1">
            <a:off x="9344868" y="4013670"/>
            <a:ext cx="564777" cy="394446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mit Pfeil 32"/>
          <p:cNvCxnSpPr>
            <a:stCxn id="9" idx="6"/>
            <a:endCxn id="11" idx="4"/>
          </p:cNvCxnSpPr>
          <p:nvPr/>
        </p:nvCxnSpPr>
        <p:spPr>
          <a:xfrm flipV="1">
            <a:off x="10088939" y="4013670"/>
            <a:ext cx="564777" cy="394446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4651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Direction</a:t>
            </a:r>
            <a:r>
              <a:rPr lang="de-DE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06905"/>
            <a:ext cx="11161059" cy="5188017"/>
          </a:xfrm>
        </p:spPr>
        <p:txBody>
          <a:bodyPr/>
          <a:lstStyle/>
          <a:p>
            <a:pPr marL="0" indent="0">
              <a:buNone/>
            </a:pPr>
            <a:r>
              <a:rPr lang="de-DE" sz="2600" b="1" dirty="0" err="1" smtClean="0"/>
              <a:t>Two</a:t>
            </a:r>
            <a:r>
              <a:rPr lang="de-DE" sz="2600" b="1" dirty="0" smtClean="0"/>
              <a:t> </a:t>
            </a:r>
            <a:r>
              <a:rPr lang="de-DE" sz="2600" b="1" dirty="0" err="1" smtClean="0"/>
              <a:t>possibilities</a:t>
            </a:r>
            <a:endParaRPr lang="de-DE" sz="2600" b="1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de-DE" b="1" dirty="0" err="1" smtClean="0"/>
              <a:t>Any</a:t>
            </a:r>
            <a:r>
              <a:rPr lang="de-DE" b="1" dirty="0" smtClean="0"/>
              <a:t> </a:t>
            </a:r>
            <a:r>
              <a:rPr lang="de-DE" b="1" dirty="0" err="1" smtClean="0"/>
              <a:t>direction</a:t>
            </a:r>
            <a:endParaRPr lang="de-DE" sz="2600" b="1" dirty="0"/>
          </a:p>
          <a:p>
            <a:pPr lvl="1"/>
            <a:r>
              <a:rPr lang="en-US" dirty="0" smtClean="0"/>
              <a:t>Accept </a:t>
            </a:r>
            <a:r>
              <a:rPr lang="en-US" dirty="0"/>
              <a:t>trusses where </a:t>
            </a:r>
            <a:r>
              <a:rPr lang="en-US" dirty="0" smtClean="0"/>
              <a:t>either direction of an edge exists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b="1" dirty="0" err="1" smtClean="0"/>
              <a:t>Both</a:t>
            </a:r>
            <a:r>
              <a:rPr lang="de-DE" b="1" dirty="0" smtClean="0"/>
              <a:t> </a:t>
            </a:r>
            <a:r>
              <a:rPr lang="de-DE" b="1" dirty="0" err="1" smtClean="0"/>
              <a:t>directions</a:t>
            </a:r>
            <a:endParaRPr lang="de-DE" sz="2600" b="1" dirty="0"/>
          </a:p>
          <a:p>
            <a:pPr lvl="1"/>
            <a:r>
              <a:rPr lang="en-US" dirty="0"/>
              <a:t>Accept trusses only </a:t>
            </a:r>
            <a:r>
              <a:rPr lang="en-US" dirty="0" smtClean="0"/>
              <a:t>when both directions </a:t>
            </a:r>
            <a:r>
              <a:rPr lang="en-US" dirty="0"/>
              <a:t>of an edge </a:t>
            </a:r>
            <a:r>
              <a:rPr lang="en-US" dirty="0" smtClean="0"/>
              <a:t>exist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 marL="0" indent="0">
              <a:buNone/>
            </a:pPr>
            <a:r>
              <a:rPr lang="de-DE" sz="2600" b="1" dirty="0" err="1" smtClean="0"/>
              <a:t>Decision</a:t>
            </a:r>
            <a:endParaRPr lang="de-DE" sz="2600" b="1" dirty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 smtClean="0"/>
              <a:t>Bidirectional</a:t>
            </a:r>
            <a:r>
              <a:rPr lang="de-DE" dirty="0" smtClean="0"/>
              <a:t> </a:t>
            </a:r>
            <a:r>
              <a:rPr lang="de-DE" dirty="0" err="1" smtClean="0"/>
              <a:t>edges</a:t>
            </a:r>
            <a:r>
              <a:rPr lang="de-DE" dirty="0" smtClean="0"/>
              <a:t> </a:t>
            </a:r>
            <a:r>
              <a:rPr lang="de-DE" dirty="0" err="1" smtClean="0"/>
              <a:t>only</a:t>
            </a:r>
            <a:endParaRPr lang="de-DE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 smtClean="0"/>
              <a:t>Only</a:t>
            </a:r>
            <a:r>
              <a:rPr lang="de-DE" dirty="0" smtClean="0"/>
              <a:t> </a:t>
            </a:r>
            <a:r>
              <a:rPr lang="de-DE" dirty="0" err="1" smtClean="0"/>
              <a:t>nodes</a:t>
            </a:r>
            <a:r>
              <a:rPr lang="de-DE" dirty="0" smtClean="0"/>
              <a:t> </a:t>
            </a:r>
            <a:r>
              <a:rPr lang="de-DE" dirty="0" err="1" smtClean="0"/>
              <a:t>that</a:t>
            </a:r>
            <a:r>
              <a:rPr lang="de-DE" dirty="0" smtClean="0"/>
              <a:t> </a:t>
            </a:r>
            <a:r>
              <a:rPr lang="de-DE" dirty="0" err="1" smtClean="0"/>
              <a:t>actually</a:t>
            </a:r>
            <a:r>
              <a:rPr lang="de-DE" dirty="0" smtClean="0"/>
              <a:t> </a:t>
            </a:r>
            <a:r>
              <a:rPr lang="de-DE" dirty="0" err="1" smtClean="0"/>
              <a:t>interact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one</a:t>
            </a:r>
            <a:r>
              <a:rPr lang="de-DE" dirty="0" smtClean="0"/>
              <a:t> </a:t>
            </a:r>
            <a:r>
              <a:rPr lang="de-DE" dirty="0" err="1" smtClean="0"/>
              <a:t>another</a:t>
            </a:r>
            <a:r>
              <a:rPr lang="de-DE" dirty="0" smtClean="0"/>
              <a:t> </a:t>
            </a:r>
            <a:r>
              <a:rPr lang="de-DE" dirty="0" err="1" smtClean="0"/>
              <a:t>should</a:t>
            </a:r>
            <a:r>
              <a:rPr lang="de-DE" dirty="0" smtClean="0"/>
              <a:t> form a </a:t>
            </a:r>
            <a:r>
              <a:rPr lang="de-DE" dirty="0" err="1" smtClean="0"/>
              <a:t>truss</a:t>
            </a:r>
            <a:endParaRPr lang="de-DE" dirty="0" smtClean="0"/>
          </a:p>
          <a:p>
            <a:pPr marL="0" indent="0">
              <a:buNone/>
            </a:pPr>
            <a:r>
              <a:rPr lang="de-DE" dirty="0" smtClean="0">
                <a:sym typeface="Wingdings" panose="05000000000000000000" pitchFamily="2" charset="2"/>
              </a:rPr>
              <a:t> </a:t>
            </a:r>
            <a:r>
              <a:rPr lang="de-DE" dirty="0" smtClean="0"/>
              <a:t>Can </a:t>
            </a:r>
            <a:r>
              <a:rPr lang="de-DE" dirty="0" err="1" smtClean="0"/>
              <a:t>use</a:t>
            </a:r>
            <a:r>
              <a:rPr lang="de-DE" dirty="0" smtClean="0"/>
              <a:t> pre-processing </a:t>
            </a:r>
            <a:r>
              <a:rPr lang="de-DE" dirty="0" err="1" smtClean="0"/>
              <a:t>step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create</a:t>
            </a:r>
            <a:r>
              <a:rPr lang="de-DE" dirty="0" smtClean="0"/>
              <a:t> </a:t>
            </a:r>
            <a:r>
              <a:rPr lang="de-DE" dirty="0" err="1" smtClean="0"/>
              <a:t>graph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bidirectional</a:t>
            </a:r>
            <a:r>
              <a:rPr lang="de-DE" dirty="0" smtClean="0"/>
              <a:t> </a:t>
            </a:r>
            <a:r>
              <a:rPr lang="de-DE" dirty="0" err="1" smtClean="0"/>
              <a:t>edges</a:t>
            </a:r>
            <a:r>
              <a:rPr lang="de-DE" dirty="0" smtClean="0"/>
              <a:t> </a:t>
            </a:r>
            <a:r>
              <a:rPr lang="de-DE" dirty="0" err="1" smtClean="0"/>
              <a:t>only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48D76-00D3-44C7-838D-47E64BA74CC7}" type="datetime1">
              <a:rPr lang="en-US" smtClean="0"/>
              <a:t>5/30/2015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Graph Mining with Spark - Distributed Big Data Analytics Seminar - Tim Draeger, Ricarda Schüler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7</a:t>
            </a:fld>
            <a:endParaRPr lang="en-US"/>
          </a:p>
        </p:txBody>
      </p:sp>
      <p:sp>
        <p:nvSpPr>
          <p:cNvPr id="7" name="Ellipse 6"/>
          <p:cNvSpPr/>
          <p:nvPr/>
        </p:nvSpPr>
        <p:spPr>
          <a:xfrm>
            <a:off x="9909645" y="2444846"/>
            <a:ext cx="179294" cy="179294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Ellipse 7"/>
          <p:cNvSpPr/>
          <p:nvPr/>
        </p:nvSpPr>
        <p:spPr>
          <a:xfrm>
            <a:off x="9255221" y="3834376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Ellipse 8"/>
          <p:cNvSpPr/>
          <p:nvPr/>
        </p:nvSpPr>
        <p:spPr>
          <a:xfrm>
            <a:off x="9909645" y="4318469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Ellipse 9"/>
          <p:cNvSpPr/>
          <p:nvPr/>
        </p:nvSpPr>
        <p:spPr>
          <a:xfrm>
            <a:off x="10564069" y="3834376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Gerade Verbindung mit Pfeil 10"/>
          <p:cNvCxnSpPr>
            <a:stCxn id="8" idx="0"/>
            <a:endCxn id="7" idx="3"/>
          </p:cNvCxnSpPr>
          <p:nvPr/>
        </p:nvCxnSpPr>
        <p:spPr>
          <a:xfrm flipV="1">
            <a:off x="9344868" y="2597883"/>
            <a:ext cx="591034" cy="1236493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/>
          <p:cNvCxnSpPr>
            <a:stCxn id="9" idx="0"/>
            <a:endCxn id="7" idx="4"/>
          </p:cNvCxnSpPr>
          <p:nvPr/>
        </p:nvCxnSpPr>
        <p:spPr>
          <a:xfrm flipV="1">
            <a:off x="9999292" y="2624140"/>
            <a:ext cx="0" cy="1694329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/>
          <p:cNvCxnSpPr>
            <a:stCxn id="10" idx="0"/>
            <a:endCxn id="7" idx="5"/>
          </p:cNvCxnSpPr>
          <p:nvPr/>
        </p:nvCxnSpPr>
        <p:spPr>
          <a:xfrm flipH="1" flipV="1">
            <a:off x="10062682" y="2597883"/>
            <a:ext cx="591034" cy="1236493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/>
          <p:cNvCxnSpPr>
            <a:stCxn id="8" idx="7"/>
            <a:endCxn id="10" idx="1"/>
          </p:cNvCxnSpPr>
          <p:nvPr/>
        </p:nvCxnSpPr>
        <p:spPr>
          <a:xfrm>
            <a:off x="9408258" y="3860633"/>
            <a:ext cx="1182068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/>
          <p:cNvCxnSpPr>
            <a:stCxn id="10" idx="2"/>
            <a:endCxn id="8" idx="6"/>
          </p:cNvCxnSpPr>
          <p:nvPr/>
        </p:nvCxnSpPr>
        <p:spPr>
          <a:xfrm flipH="1">
            <a:off x="9434515" y="3924023"/>
            <a:ext cx="112955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/>
          <p:cNvCxnSpPr>
            <a:stCxn id="8" idx="5"/>
            <a:endCxn id="9" idx="1"/>
          </p:cNvCxnSpPr>
          <p:nvPr/>
        </p:nvCxnSpPr>
        <p:spPr>
          <a:xfrm>
            <a:off x="9408258" y="3987413"/>
            <a:ext cx="527644" cy="357313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/>
          <p:cNvCxnSpPr>
            <a:stCxn id="10" idx="3"/>
            <a:endCxn id="9" idx="7"/>
          </p:cNvCxnSpPr>
          <p:nvPr/>
        </p:nvCxnSpPr>
        <p:spPr>
          <a:xfrm flipH="1">
            <a:off x="10062682" y="3987413"/>
            <a:ext cx="527644" cy="357313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/>
          <p:cNvCxnSpPr>
            <a:stCxn id="9" idx="2"/>
            <a:endCxn id="8" idx="4"/>
          </p:cNvCxnSpPr>
          <p:nvPr/>
        </p:nvCxnSpPr>
        <p:spPr>
          <a:xfrm flipH="1" flipV="1">
            <a:off x="9344868" y="4013670"/>
            <a:ext cx="564777" cy="394446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/>
          <p:cNvCxnSpPr>
            <a:stCxn id="9" idx="6"/>
            <a:endCxn id="10" idx="4"/>
          </p:cNvCxnSpPr>
          <p:nvPr/>
        </p:nvCxnSpPr>
        <p:spPr>
          <a:xfrm flipV="1">
            <a:off x="10088939" y="4013670"/>
            <a:ext cx="564777" cy="394446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8071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Implementation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06905"/>
            <a:ext cx="11161059" cy="5188017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de-DE" dirty="0" smtClean="0"/>
              <a:t>Create </a:t>
            </a:r>
            <a:r>
              <a:rPr lang="de-DE" dirty="0" err="1" smtClean="0"/>
              <a:t>new</a:t>
            </a:r>
            <a:r>
              <a:rPr lang="de-DE" dirty="0" smtClean="0"/>
              <a:t> </a:t>
            </a:r>
            <a:r>
              <a:rPr lang="de-DE" dirty="0" err="1" smtClean="0"/>
              <a:t>graph</a:t>
            </a:r>
            <a:r>
              <a:rPr lang="de-DE" dirty="0" smtClean="0"/>
              <a:t> </a:t>
            </a:r>
            <a:r>
              <a:rPr lang="de-DE" dirty="0" err="1" smtClean="0"/>
              <a:t>from</a:t>
            </a:r>
            <a:r>
              <a:rPr lang="de-DE" dirty="0" smtClean="0"/>
              <a:t> </a:t>
            </a:r>
            <a:r>
              <a:rPr lang="de-DE" dirty="0" err="1" smtClean="0"/>
              <a:t>bidirectional</a:t>
            </a:r>
            <a:r>
              <a:rPr lang="de-DE" dirty="0" smtClean="0"/>
              <a:t> </a:t>
            </a:r>
            <a:r>
              <a:rPr lang="de-DE" dirty="0" err="1" smtClean="0"/>
              <a:t>edges</a:t>
            </a:r>
            <a:r>
              <a:rPr lang="de-DE" dirty="0" smtClean="0"/>
              <a:t> </a:t>
            </a:r>
            <a:r>
              <a:rPr lang="de-DE" dirty="0" err="1" smtClean="0"/>
              <a:t>only</a:t>
            </a:r>
            <a:endParaRPr lang="de-DE" dirty="0" smtClean="0"/>
          </a:p>
          <a:p>
            <a:pPr marL="514350" indent="-514350">
              <a:buFont typeface="+mj-lt"/>
              <a:buAutoNum type="arabicPeriod"/>
            </a:pPr>
            <a:r>
              <a:rPr lang="de-DE" dirty="0" smtClean="0"/>
              <a:t>Set k = </a:t>
            </a:r>
            <a:r>
              <a:rPr lang="de-DE" dirty="0" err="1" smtClean="0"/>
              <a:t>arbitrary</a:t>
            </a:r>
            <a:r>
              <a:rPr lang="de-DE" dirty="0" smtClean="0"/>
              <a:t> value, </a:t>
            </a:r>
            <a:r>
              <a:rPr lang="de-DE" dirty="0" err="1" smtClean="0"/>
              <a:t>subraphs</a:t>
            </a:r>
            <a:r>
              <a:rPr lang="de-DE" dirty="0" smtClean="0"/>
              <a:t> = (</a:t>
            </a:r>
            <a:r>
              <a:rPr lang="de-DE" dirty="0" err="1" smtClean="0"/>
              <a:t>fullGraph</a:t>
            </a:r>
            <a:r>
              <a:rPr lang="de-DE" dirty="0" smtClean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 smtClean="0"/>
              <a:t>Find all k-</a:t>
            </a:r>
            <a:r>
              <a:rPr lang="de-DE" dirty="0" err="1" smtClean="0"/>
              <a:t>trusses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each</a:t>
            </a:r>
            <a:r>
              <a:rPr lang="de-DE" dirty="0" smtClean="0"/>
              <a:t> </a:t>
            </a:r>
            <a:r>
              <a:rPr lang="de-DE" dirty="0" err="1" smtClean="0"/>
              <a:t>subgraph</a:t>
            </a:r>
            <a:r>
              <a:rPr lang="de-DE" dirty="0" smtClean="0"/>
              <a:t> </a:t>
            </a:r>
            <a:r>
              <a:rPr lang="de-DE" i="1" dirty="0" smtClean="0"/>
              <a:t>after [Cohen]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 err="1" smtClean="0"/>
              <a:t>If</a:t>
            </a:r>
            <a:r>
              <a:rPr lang="de-DE" dirty="0" smtClean="0"/>
              <a:t> </a:t>
            </a:r>
            <a:r>
              <a:rPr lang="de-DE" dirty="0" err="1" smtClean="0"/>
              <a:t>none</a:t>
            </a:r>
            <a:r>
              <a:rPr lang="de-DE" dirty="0" smtClean="0"/>
              <a:t> </a:t>
            </a:r>
            <a:r>
              <a:rPr lang="de-DE" dirty="0" err="1" smtClean="0"/>
              <a:t>exist</a:t>
            </a:r>
            <a:r>
              <a:rPr lang="de-DE" dirty="0" smtClean="0"/>
              <a:t>: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 smtClean="0"/>
              <a:t>    </a:t>
            </a:r>
            <a:r>
              <a:rPr lang="de-DE" dirty="0" err="1" smtClean="0"/>
              <a:t>Reduce</a:t>
            </a:r>
            <a:r>
              <a:rPr lang="de-DE" dirty="0" smtClean="0"/>
              <a:t> k, </a:t>
            </a:r>
            <a:r>
              <a:rPr lang="de-DE" dirty="0" err="1" smtClean="0"/>
              <a:t>go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3.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 smtClean="0"/>
              <a:t>Set </a:t>
            </a:r>
            <a:r>
              <a:rPr lang="de-DE" dirty="0" err="1" smtClean="0"/>
              <a:t>subgraphs</a:t>
            </a:r>
            <a:r>
              <a:rPr lang="de-DE" dirty="0" smtClean="0"/>
              <a:t> =(truss1, truss2, ...)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 err="1" smtClean="0"/>
              <a:t>Increase</a:t>
            </a:r>
            <a:r>
              <a:rPr lang="de-DE" dirty="0" smtClean="0"/>
              <a:t> k, </a:t>
            </a:r>
            <a:r>
              <a:rPr lang="de-DE" dirty="0" err="1" smtClean="0"/>
              <a:t>go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3.</a:t>
            </a:r>
          </a:p>
          <a:p>
            <a:pPr marL="0" indent="0">
              <a:buNone/>
            </a:pPr>
            <a:r>
              <a:rPr lang="de-DE" dirty="0" smtClean="0"/>
              <a:t>(</a:t>
            </a:r>
            <a:r>
              <a:rPr lang="de-DE" dirty="0" err="1" smtClean="0"/>
              <a:t>Increase</a:t>
            </a:r>
            <a:r>
              <a:rPr lang="de-DE" dirty="0" smtClean="0"/>
              <a:t> </a:t>
            </a:r>
            <a:r>
              <a:rPr lang="de-DE" dirty="0" err="1" smtClean="0"/>
              <a:t>or</a:t>
            </a:r>
            <a:r>
              <a:rPr lang="de-DE" dirty="0" smtClean="0"/>
              <a:t> </a:t>
            </a:r>
            <a:r>
              <a:rPr lang="de-DE" dirty="0" err="1" smtClean="0"/>
              <a:t>reduce</a:t>
            </a:r>
            <a:r>
              <a:rPr lang="de-DE" dirty="0" smtClean="0"/>
              <a:t> k </a:t>
            </a:r>
            <a:r>
              <a:rPr lang="de-DE" dirty="0" err="1" smtClean="0"/>
              <a:t>according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a </a:t>
            </a:r>
            <a:r>
              <a:rPr lang="de-DE" dirty="0" err="1" smtClean="0"/>
              <a:t>binary</a:t>
            </a:r>
            <a:r>
              <a:rPr lang="de-DE" dirty="0" smtClean="0"/>
              <a:t> </a:t>
            </a:r>
            <a:r>
              <a:rPr lang="de-DE" dirty="0" err="1" smtClean="0"/>
              <a:t>search</a:t>
            </a:r>
            <a:r>
              <a:rPr lang="de-DE" dirty="0" smtClean="0"/>
              <a:t> </a:t>
            </a:r>
            <a:r>
              <a:rPr lang="de-DE" dirty="0" err="1" smtClean="0"/>
              <a:t>strategy</a:t>
            </a:r>
            <a:r>
              <a:rPr lang="de-DE" dirty="0" smtClean="0"/>
              <a:t>)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 smtClean="0"/>
              <a:t>Abort </a:t>
            </a:r>
            <a:r>
              <a:rPr lang="de-DE" dirty="0" err="1" smtClean="0"/>
              <a:t>if</a:t>
            </a:r>
            <a:r>
              <a:rPr lang="de-DE" dirty="0" smtClean="0"/>
              <a:t> k </a:t>
            </a:r>
            <a:r>
              <a:rPr lang="de-DE" dirty="0" err="1" smtClean="0"/>
              <a:t>has</a:t>
            </a:r>
            <a:r>
              <a:rPr lang="de-DE" dirty="0" smtClean="0"/>
              <a:t> </a:t>
            </a:r>
            <a:r>
              <a:rPr lang="de-DE" dirty="0" err="1" smtClean="0"/>
              <a:t>already</a:t>
            </a:r>
            <a:r>
              <a:rPr lang="de-DE" dirty="0" smtClean="0"/>
              <a:t> </a:t>
            </a:r>
            <a:r>
              <a:rPr lang="de-DE" dirty="0" err="1" smtClean="0"/>
              <a:t>been</a:t>
            </a:r>
            <a:r>
              <a:rPr lang="de-DE" dirty="0" smtClean="0"/>
              <a:t> </a:t>
            </a:r>
            <a:r>
              <a:rPr lang="de-DE" dirty="0" err="1" smtClean="0"/>
              <a:t>seen</a:t>
            </a:r>
            <a:r>
              <a:rPr lang="de-DE" dirty="0" smtClean="0"/>
              <a:t> </a:t>
            </a:r>
            <a:r>
              <a:rPr lang="de-DE" dirty="0" err="1" smtClean="0"/>
              <a:t>before</a:t>
            </a:r>
            <a:endParaRPr lang="de-DE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5DD00-AEC2-4F9D-BFCB-D7BEDDFE9C32}" type="datetime1">
              <a:rPr lang="en-US" smtClean="0"/>
              <a:t>5/30/2015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Graph Mining with Spark - Distributed Big Data Analytics Seminar - Tim Draeger, Ricarda Schüler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908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 txBox="1">
            <a:spLocks/>
          </p:cNvSpPr>
          <p:nvPr/>
        </p:nvSpPr>
        <p:spPr>
          <a:xfrm>
            <a:off x="457200" y="1106905"/>
            <a:ext cx="11161059" cy="51880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69863" indent="-169863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Tx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Tx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Tx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Tx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de-DE" sz="2600" b="1" dirty="0" err="1" smtClean="0"/>
              <a:t>Starting</a:t>
            </a:r>
            <a:r>
              <a:rPr lang="de-DE" sz="2600" b="1" dirty="0" smtClean="0"/>
              <a:t> value </a:t>
            </a:r>
            <a:r>
              <a:rPr lang="de-DE" sz="2600" b="1" dirty="0" err="1" smtClean="0"/>
              <a:t>for</a:t>
            </a:r>
            <a:r>
              <a:rPr lang="de-DE" sz="2600" b="1" dirty="0" smtClean="0"/>
              <a:t> k (</a:t>
            </a:r>
            <a:r>
              <a:rPr lang="de-DE" sz="2600" b="1" dirty="0" err="1" smtClean="0"/>
              <a:t>full</a:t>
            </a:r>
            <a:r>
              <a:rPr lang="de-DE" sz="2600" b="1" dirty="0" smtClean="0"/>
              <a:t> </a:t>
            </a:r>
            <a:r>
              <a:rPr lang="de-DE" sz="2600" b="1" dirty="0" err="1" smtClean="0"/>
              <a:t>run</a:t>
            </a:r>
            <a:r>
              <a:rPr lang="de-DE" sz="2600" b="1" dirty="0" smtClean="0"/>
              <a:t> – </a:t>
            </a:r>
            <a:r>
              <a:rPr lang="de-DE" sz="2600" b="1" dirty="0" err="1" smtClean="0"/>
              <a:t>maxTrussSize</a:t>
            </a:r>
            <a:r>
              <a:rPr lang="de-DE" sz="2600" b="1" dirty="0" smtClean="0"/>
              <a:t> = 28)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k = 10 – 17 </a:t>
            </a:r>
            <a:r>
              <a:rPr lang="de-DE" dirty="0" err="1" smtClean="0"/>
              <a:t>minutes</a:t>
            </a:r>
            <a:r>
              <a:rPr lang="de-DE" dirty="0" smtClean="0"/>
              <a:t>   </a:t>
            </a:r>
            <a:r>
              <a:rPr lang="de-DE" sz="1600" dirty="0" smtClean="0"/>
              <a:t>(k </a:t>
            </a:r>
            <a:r>
              <a:rPr lang="de-DE" sz="1600" dirty="0" err="1" smtClean="0"/>
              <a:t>values</a:t>
            </a:r>
            <a:r>
              <a:rPr lang="de-DE" sz="1600" dirty="0" smtClean="0"/>
              <a:t> </a:t>
            </a:r>
            <a:r>
              <a:rPr lang="de-DE" sz="1600" dirty="0" err="1" smtClean="0"/>
              <a:t>tried</a:t>
            </a:r>
            <a:r>
              <a:rPr lang="de-DE" sz="1600" dirty="0" smtClean="0"/>
              <a:t>: 10, 20, 40, 30, 25, 27, 28, 29, 28)</a:t>
            </a:r>
            <a:endParaRPr lang="de-DE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k = 20 – 11 </a:t>
            </a:r>
            <a:r>
              <a:rPr lang="de-DE" dirty="0" err="1" smtClean="0"/>
              <a:t>minutes</a:t>
            </a:r>
            <a:r>
              <a:rPr lang="de-DE" dirty="0" smtClean="0"/>
              <a:t>   </a:t>
            </a:r>
            <a:r>
              <a:rPr lang="de-DE" sz="1600" dirty="0"/>
              <a:t>(k </a:t>
            </a:r>
            <a:r>
              <a:rPr lang="de-DE" sz="1600" dirty="0" err="1"/>
              <a:t>values</a:t>
            </a:r>
            <a:r>
              <a:rPr lang="de-DE" sz="1600" dirty="0"/>
              <a:t> </a:t>
            </a:r>
            <a:r>
              <a:rPr lang="de-DE" sz="1600" dirty="0" err="1"/>
              <a:t>tried</a:t>
            </a:r>
            <a:r>
              <a:rPr lang="de-DE" sz="1600" dirty="0"/>
              <a:t>: </a:t>
            </a:r>
            <a:r>
              <a:rPr lang="de-DE" sz="1600" dirty="0" smtClean="0"/>
              <a:t>20</a:t>
            </a:r>
            <a:r>
              <a:rPr lang="de-DE" sz="1600" dirty="0"/>
              <a:t>, 40, 30, 25, 27, 28, 29, 28)</a:t>
            </a:r>
            <a:endParaRPr lang="de-DE" sz="16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k = 28 – 10 </a:t>
            </a:r>
            <a:r>
              <a:rPr lang="de-DE" dirty="0" err="1" smtClean="0"/>
              <a:t>minutes</a:t>
            </a:r>
            <a:r>
              <a:rPr lang="de-DE" dirty="0" smtClean="0"/>
              <a:t>   </a:t>
            </a:r>
            <a:r>
              <a:rPr lang="de-DE" sz="1600" dirty="0"/>
              <a:t>(k </a:t>
            </a:r>
            <a:r>
              <a:rPr lang="de-DE" sz="1600" dirty="0" err="1"/>
              <a:t>values</a:t>
            </a:r>
            <a:r>
              <a:rPr lang="de-DE" sz="1600" dirty="0"/>
              <a:t> </a:t>
            </a:r>
            <a:r>
              <a:rPr lang="de-DE" sz="1600" dirty="0" err="1"/>
              <a:t>tried</a:t>
            </a:r>
            <a:r>
              <a:rPr lang="de-DE" sz="1600" dirty="0"/>
              <a:t>: </a:t>
            </a:r>
            <a:r>
              <a:rPr lang="de-DE" sz="1600" dirty="0" smtClean="0"/>
              <a:t>28, 56, 42, 35, 31, 29)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k = 40 – 20 </a:t>
            </a:r>
            <a:r>
              <a:rPr lang="de-DE" dirty="0" err="1" smtClean="0"/>
              <a:t>minutes</a:t>
            </a:r>
            <a:r>
              <a:rPr lang="de-DE" dirty="0" smtClean="0"/>
              <a:t>   </a:t>
            </a:r>
            <a:r>
              <a:rPr lang="de-DE" sz="1600" dirty="0"/>
              <a:t>(k </a:t>
            </a:r>
            <a:r>
              <a:rPr lang="de-DE" sz="1600" dirty="0" err="1"/>
              <a:t>values</a:t>
            </a:r>
            <a:r>
              <a:rPr lang="de-DE" sz="1600" dirty="0"/>
              <a:t> </a:t>
            </a:r>
            <a:r>
              <a:rPr lang="de-DE" sz="1600" dirty="0" err="1"/>
              <a:t>tried</a:t>
            </a:r>
            <a:r>
              <a:rPr lang="de-DE" sz="1600" dirty="0"/>
              <a:t>: </a:t>
            </a:r>
            <a:r>
              <a:rPr lang="de-DE" sz="1600" dirty="0" smtClean="0"/>
              <a:t>40, 21, </a:t>
            </a:r>
            <a:r>
              <a:rPr lang="de-DE" sz="1600" dirty="0"/>
              <a:t>30, 25, 27, 28, 29, 28</a:t>
            </a:r>
            <a:r>
              <a:rPr lang="de-DE" sz="1600" dirty="0" smtClean="0"/>
              <a:t>)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de-DE" sz="2600" b="1" dirty="0" err="1" smtClean="0"/>
              <a:t>Number</a:t>
            </a:r>
            <a:r>
              <a:rPr lang="de-DE" sz="2600" b="1" dirty="0" smtClean="0"/>
              <a:t> </a:t>
            </a:r>
            <a:r>
              <a:rPr lang="de-DE" sz="2600" b="1" dirty="0" err="1" smtClean="0"/>
              <a:t>of</a:t>
            </a:r>
            <a:r>
              <a:rPr lang="de-DE" sz="2600" b="1" dirty="0" smtClean="0"/>
              <a:t> </a:t>
            </a:r>
            <a:r>
              <a:rPr lang="de-DE" sz="2600" b="1" dirty="0" err="1" smtClean="0"/>
              <a:t>cores</a:t>
            </a:r>
            <a:r>
              <a:rPr lang="de-DE" sz="2600" b="1" dirty="0" smtClean="0"/>
              <a:t> </a:t>
            </a:r>
            <a:r>
              <a:rPr lang="de-DE" sz="2600" b="1" dirty="0" err="1" smtClean="0"/>
              <a:t>used</a:t>
            </a:r>
            <a:r>
              <a:rPr lang="de-DE" sz="2600" b="1" dirty="0" smtClean="0"/>
              <a:t> (</a:t>
            </a:r>
            <a:r>
              <a:rPr lang="de-DE" sz="2600" b="1" dirty="0" err="1" smtClean="0"/>
              <a:t>triangle</a:t>
            </a:r>
            <a:r>
              <a:rPr lang="de-DE" sz="2600" b="1" dirty="0" smtClean="0"/>
              <a:t> </a:t>
            </a:r>
            <a:r>
              <a:rPr lang="de-DE" sz="2600" b="1" dirty="0" err="1" smtClean="0"/>
              <a:t>calculation</a:t>
            </a:r>
            <a:r>
              <a:rPr lang="de-DE" sz="2600" b="1" dirty="0" smtClean="0"/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1 </a:t>
            </a:r>
            <a:r>
              <a:rPr lang="de-DE" dirty="0" err="1" smtClean="0"/>
              <a:t>core</a:t>
            </a:r>
            <a:r>
              <a:rPr lang="de-DE" dirty="0" smtClean="0"/>
              <a:t> x 5 </a:t>
            </a:r>
            <a:r>
              <a:rPr lang="de-DE" dirty="0" err="1" smtClean="0"/>
              <a:t>machines</a:t>
            </a:r>
            <a:r>
              <a:rPr lang="de-DE" dirty="0"/>
              <a:t> </a:t>
            </a:r>
            <a:r>
              <a:rPr lang="de-DE" dirty="0" smtClean="0"/>
              <a:t>– 16 </a:t>
            </a:r>
            <a:r>
              <a:rPr lang="de-DE" dirty="0" err="1" smtClean="0"/>
              <a:t>minutes</a:t>
            </a:r>
            <a:endParaRPr lang="de-DE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1 </a:t>
            </a:r>
            <a:r>
              <a:rPr lang="de-DE" dirty="0" err="1" smtClean="0"/>
              <a:t>core</a:t>
            </a:r>
            <a:r>
              <a:rPr lang="de-DE" dirty="0" smtClean="0"/>
              <a:t> x 10 </a:t>
            </a:r>
            <a:r>
              <a:rPr lang="de-DE" dirty="0" err="1" smtClean="0"/>
              <a:t>machines</a:t>
            </a:r>
            <a:r>
              <a:rPr lang="de-DE" dirty="0" smtClean="0"/>
              <a:t> – 8.3 </a:t>
            </a:r>
            <a:r>
              <a:rPr lang="de-DE" dirty="0" err="1" smtClean="0"/>
              <a:t>minutes</a:t>
            </a:r>
            <a:endParaRPr lang="de-DE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2 </a:t>
            </a:r>
            <a:r>
              <a:rPr lang="de-DE" dirty="0" err="1" smtClean="0"/>
              <a:t>cores</a:t>
            </a:r>
            <a:r>
              <a:rPr lang="de-DE" dirty="0" smtClean="0"/>
              <a:t> x 10 </a:t>
            </a:r>
            <a:r>
              <a:rPr lang="de-DE" dirty="0" err="1" smtClean="0"/>
              <a:t>machines</a:t>
            </a:r>
            <a:r>
              <a:rPr lang="de-DE" dirty="0" smtClean="0"/>
              <a:t> – 6.3 </a:t>
            </a:r>
            <a:r>
              <a:rPr lang="de-DE" dirty="0" err="1" smtClean="0"/>
              <a:t>minutes</a:t>
            </a:r>
            <a:endParaRPr lang="en-US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Evaluation – </a:t>
            </a:r>
            <a:r>
              <a:rPr lang="de-DE" dirty="0" err="1"/>
              <a:t>starting</a:t>
            </a:r>
            <a:r>
              <a:rPr lang="de-DE" dirty="0"/>
              <a:t> </a:t>
            </a:r>
            <a:r>
              <a:rPr lang="de-DE" dirty="0" smtClean="0"/>
              <a:t>k &amp; #</a:t>
            </a:r>
            <a:r>
              <a:rPr lang="de-DE" dirty="0" err="1"/>
              <a:t>cores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2273B-6EF6-4A08-B7B7-1E2534C53C02}" type="datetime1">
              <a:rPr lang="en-US" smtClean="0"/>
              <a:t>5/30/2015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Graph Mining with Spark - Distributed Big Data Analytics Seminar - Tim Draeger, Ricarda Schüler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308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HPI Default">
      <a:dk1>
        <a:sysClr val="windowText" lastClr="000000"/>
      </a:dk1>
      <a:lt1>
        <a:sysClr val="window" lastClr="FFFFFF"/>
      </a:lt1>
      <a:dk2>
        <a:srgbClr val="514949"/>
      </a:dk2>
      <a:lt2>
        <a:srgbClr val="E1E1DB"/>
      </a:lt2>
      <a:accent1>
        <a:srgbClr val="F6A800"/>
      </a:accent1>
      <a:accent2>
        <a:srgbClr val="B1063A"/>
      </a:accent2>
      <a:accent3>
        <a:srgbClr val="E05F00"/>
      </a:accent3>
      <a:accent4>
        <a:srgbClr val="5A6065"/>
      </a:accent4>
      <a:accent5>
        <a:srgbClr val="007A9E"/>
      </a:accent5>
      <a:accent6>
        <a:srgbClr val="C0C4C8"/>
      </a:accent6>
      <a:hlink>
        <a:srgbClr val="FFDC87"/>
      </a:hlink>
      <a:folHlink>
        <a:srgbClr val="9FC8D5"/>
      </a:folHlink>
    </a:clrScheme>
    <a:fontScheme name="Custom 2">
      <a:majorFont>
        <a:latin typeface="Segoe UI Light"/>
        <a:ea typeface=""/>
        <a:cs typeface=""/>
      </a:majorFont>
      <a:minorFont>
        <a:latin typeface="Segoe UI Light"/>
        <a:ea typeface=""/>
        <a:cs typeface="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>
    <a:lnDef>
      <a:spPr>
        <a:ln w="28575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vert="horz" lIns="91440" tIns="45720" rIns="91440" bIns="45720" rtlCol="0" anchor="t">
        <a:noAutofit/>
      </a:bodyPr>
      <a:lstStyle>
        <a:defPPr algn="ctr">
          <a:defRPr sz="24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owerpoint_hpi_cgs_wide_v2.potx" id="{FD51A2B3-DE68-4559-AB0F-9B08F2E12C85}" vid="{FB634F75-F9E5-407F-B675-EBA8F6262F0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2314</Words>
  <Application>Microsoft Office PowerPoint</Application>
  <PresentationFormat>Breitbild</PresentationFormat>
  <Paragraphs>516</Paragraphs>
  <Slides>25</Slides>
  <Notes>24</Notes>
  <HiddenSlides>5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25</vt:i4>
      </vt:variant>
    </vt:vector>
  </HeadingPairs>
  <TitlesOfParts>
    <vt:vector size="31" baseType="lpstr">
      <vt:lpstr>Arial</vt:lpstr>
      <vt:lpstr>Calibri</vt:lpstr>
      <vt:lpstr>Cambria Math</vt:lpstr>
      <vt:lpstr>Segoe UI Light</vt:lpstr>
      <vt:lpstr>Wingdings</vt:lpstr>
      <vt:lpstr>Retrospect</vt:lpstr>
      <vt:lpstr>PowerPoint-Präsentation</vt:lpstr>
      <vt:lpstr>Problem</vt:lpstr>
      <vt:lpstr>The Data</vt:lpstr>
      <vt:lpstr>k-Trusses</vt:lpstr>
      <vt:lpstr>k-Trusses</vt:lpstr>
      <vt:lpstr>Direction?</vt:lpstr>
      <vt:lpstr>Direction?</vt:lpstr>
      <vt:lpstr>Implementation</vt:lpstr>
      <vt:lpstr>Evaluation – starting k &amp; #cores</vt:lpstr>
      <vt:lpstr>Implementation – Triangle Generation</vt:lpstr>
      <vt:lpstr>Implementation – Triangle Generation</vt:lpstr>
      <vt:lpstr>Implementation – Triangle Generation</vt:lpstr>
      <vt:lpstr>Implementation – Triangle Generation</vt:lpstr>
      <vt:lpstr>Implementation – Triangle Generation</vt:lpstr>
      <vt:lpstr>Implementation – Triangle Generation</vt:lpstr>
      <vt:lpstr>Implementation – Triangle Generation</vt:lpstr>
      <vt:lpstr>Evaluation – Triangle Generation</vt:lpstr>
      <vt:lpstr>Evaluation – Triangle Generation</vt:lpstr>
      <vt:lpstr>Conclusions</vt:lpstr>
      <vt:lpstr>References</vt:lpstr>
      <vt:lpstr>The maximum Clique Problem</vt:lpstr>
      <vt:lpstr>The maximum Clique Problem</vt:lpstr>
      <vt:lpstr>The maximum Clique Problem</vt:lpstr>
      <vt:lpstr>Distributed calculation</vt:lpstr>
      <vt:lpstr>Implementation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Daniel Limberger</dc:creator>
  <cp:lastModifiedBy>Tim</cp:lastModifiedBy>
  <cp:revision>830</cp:revision>
  <dcterms:created xsi:type="dcterms:W3CDTF">2014-04-10T08:32:59Z</dcterms:created>
  <dcterms:modified xsi:type="dcterms:W3CDTF">2015-05-30T14:54:40Z</dcterms:modified>
</cp:coreProperties>
</file>